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6" r:id="rId6"/>
    <p:sldId id="287" r:id="rId7"/>
    <p:sldId id="288" r:id="rId8"/>
    <p:sldId id="260" r:id="rId9"/>
    <p:sldId id="261" r:id="rId10"/>
    <p:sldId id="289" r:id="rId11"/>
    <p:sldId id="262" r:id="rId12"/>
    <p:sldId id="290" r:id="rId13"/>
    <p:sldId id="291" r:id="rId14"/>
    <p:sldId id="263" r:id="rId15"/>
    <p:sldId id="264" r:id="rId16"/>
    <p:sldId id="265" r:id="rId17"/>
    <p:sldId id="266" r:id="rId18"/>
    <p:sldId id="267" r:id="rId19"/>
    <p:sldId id="268" r:id="rId20"/>
    <p:sldId id="269" r:id="rId21"/>
    <p:sldId id="270" r:id="rId22"/>
    <p:sldId id="271" r:id="rId23"/>
    <p:sldId id="283" r:id="rId24"/>
    <p:sldId id="272" r:id="rId25"/>
    <p:sldId id="273" r:id="rId26"/>
    <p:sldId id="274" r:id="rId27"/>
    <p:sldId id="275" r:id="rId28"/>
    <p:sldId id="276" r:id="rId29"/>
    <p:sldId id="277" r:id="rId30"/>
    <p:sldId id="278" r:id="rId31"/>
    <p:sldId id="279" r:id="rId32"/>
    <p:sldId id="284" r:id="rId33"/>
    <p:sldId id="280" r:id="rId34"/>
    <p:sldId id="281" r:id="rId35"/>
    <p:sldId id="292"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335E0-E242-4558-B4A5-A7D102CE6F7A}" type="doc">
      <dgm:prSet loTypeId="urn:microsoft.com/office/officeart/2005/8/layout/process2" loCatId="process" qsTypeId="urn:microsoft.com/office/officeart/2005/8/quickstyle/simple1" qsCatId="simple" csTypeId="urn:microsoft.com/office/officeart/2005/8/colors/accent1_2" csCatId="accent1" phldr="1"/>
      <dgm:spPr/>
    </dgm:pt>
    <dgm:pt modelId="{2B72E3BC-4A7C-464F-83F2-8D35C7F45353}">
      <dgm:prSet phldrT="[Text]"/>
      <dgm:spPr/>
      <dgm:t>
        <a:bodyPr/>
        <a:lstStyle/>
        <a:p>
          <a:r>
            <a:rPr lang="en-US" dirty="0" smtClean="0"/>
            <a:t>Given TC,SL, all nodes’ properties in SL</a:t>
          </a:r>
          <a:endParaRPr lang="en-US" dirty="0"/>
        </a:p>
      </dgm:t>
    </dgm:pt>
    <dgm:pt modelId="{6C9D71E2-F9B0-4FC9-9DF7-A6CA8EA0F19E}" type="parTrans" cxnId="{BB545D93-A794-4AAB-A3E8-AA8E8E9627BA}">
      <dgm:prSet/>
      <dgm:spPr/>
      <dgm:t>
        <a:bodyPr/>
        <a:lstStyle/>
        <a:p>
          <a:endParaRPr lang="en-US"/>
        </a:p>
      </dgm:t>
    </dgm:pt>
    <dgm:pt modelId="{9AE1F673-2841-45DA-970E-0AE4C177E963}" type="sibTrans" cxnId="{BB545D93-A794-4AAB-A3E8-AA8E8E9627BA}">
      <dgm:prSet/>
      <dgm:spPr/>
      <dgm:t>
        <a:bodyPr/>
        <a:lstStyle/>
        <a:p>
          <a:endParaRPr lang="en-US"/>
        </a:p>
      </dgm:t>
    </dgm:pt>
    <dgm:pt modelId="{1743992E-12B5-413A-A8EB-E48672804C6E}">
      <dgm:prSet phldrT="[Text]"/>
      <dgm:spPr/>
      <dgm:t>
        <a:bodyPr/>
        <a:lstStyle/>
        <a:p>
          <a:r>
            <a:rPr lang="en-US" dirty="0" smtClean="0"/>
            <a:t>Compute all nodes’ score and sort each SL</a:t>
          </a:r>
          <a:endParaRPr lang="en-US" dirty="0"/>
        </a:p>
      </dgm:t>
    </dgm:pt>
    <dgm:pt modelId="{EBA92CC8-2C31-4C8B-883A-C6B26E78A7CE}" type="parTrans" cxnId="{8264035F-3A6B-4FAA-89F4-09D087DAA210}">
      <dgm:prSet/>
      <dgm:spPr/>
      <dgm:t>
        <a:bodyPr/>
        <a:lstStyle/>
        <a:p>
          <a:endParaRPr lang="en-US"/>
        </a:p>
      </dgm:t>
    </dgm:pt>
    <dgm:pt modelId="{165B347F-CE7A-4E15-B8E0-A7970EBF6698}" type="sibTrans" cxnId="{8264035F-3A6B-4FAA-89F4-09D087DAA210}">
      <dgm:prSet/>
      <dgm:spPr/>
      <dgm:t>
        <a:bodyPr/>
        <a:lstStyle/>
        <a:p>
          <a:endParaRPr lang="en-US"/>
        </a:p>
      </dgm:t>
    </dgm:pt>
    <dgm:pt modelId="{CEDD7DEC-BFA2-4F17-A4FC-4D41FD3C5EC5}">
      <dgm:prSet phldrT="[Text]"/>
      <dgm:spPr/>
      <dgm:t>
        <a:bodyPr/>
        <a:lstStyle/>
        <a:p>
          <a:r>
            <a:rPr lang="en-US" dirty="0" smtClean="0"/>
            <a:t>Form Mark Customer set (MC)</a:t>
          </a:r>
          <a:endParaRPr lang="en-US" dirty="0"/>
        </a:p>
      </dgm:t>
    </dgm:pt>
    <dgm:pt modelId="{E7143C41-A107-4AA2-865F-07AA9CC0AEF4}" type="parTrans" cxnId="{594606DE-9C80-4E95-A214-31DFD2FDC4C6}">
      <dgm:prSet/>
      <dgm:spPr/>
      <dgm:t>
        <a:bodyPr/>
        <a:lstStyle/>
        <a:p>
          <a:endParaRPr lang="en-US"/>
        </a:p>
      </dgm:t>
    </dgm:pt>
    <dgm:pt modelId="{FF423F19-B883-494D-A9D6-2E121CD330D3}" type="sibTrans" cxnId="{594606DE-9C80-4E95-A214-31DFD2FDC4C6}">
      <dgm:prSet/>
      <dgm:spPr/>
      <dgm:t>
        <a:bodyPr/>
        <a:lstStyle/>
        <a:p>
          <a:endParaRPr lang="en-US"/>
        </a:p>
      </dgm:t>
    </dgm:pt>
    <dgm:pt modelId="{1F68E5A6-A60C-4ECA-A09D-6A3C36A7C8BA}">
      <dgm:prSet phldrT="[Text]"/>
      <dgm:spPr/>
      <dgm:t>
        <a:bodyPr/>
        <a:lstStyle/>
        <a:p>
          <a:r>
            <a:rPr lang="en-US" dirty="0" smtClean="0"/>
            <a:t>Update graph structure</a:t>
          </a:r>
          <a:endParaRPr lang="en-US" dirty="0"/>
        </a:p>
      </dgm:t>
    </dgm:pt>
    <dgm:pt modelId="{08087668-AD24-4A29-A9F0-2B8DC63AE5C9}" type="parTrans" cxnId="{25B78DB4-C6F0-42C2-B3F3-1EA97D3191A9}">
      <dgm:prSet/>
      <dgm:spPr/>
      <dgm:t>
        <a:bodyPr/>
        <a:lstStyle/>
        <a:p>
          <a:endParaRPr lang="en-US"/>
        </a:p>
      </dgm:t>
    </dgm:pt>
    <dgm:pt modelId="{AF0AC59F-EA6F-43E6-9435-DE24A851B97D}" type="sibTrans" cxnId="{25B78DB4-C6F0-42C2-B3F3-1EA97D3191A9}">
      <dgm:prSet/>
      <dgm:spPr/>
      <dgm:t>
        <a:bodyPr/>
        <a:lstStyle/>
        <a:p>
          <a:endParaRPr lang="en-US"/>
        </a:p>
      </dgm:t>
    </dgm:pt>
    <dgm:pt modelId="{EC441FE6-2645-404A-927E-C5B9F4E6F557}">
      <dgm:prSet phldrT="[Text]"/>
      <dgm:spPr/>
      <dgm:t>
        <a:bodyPr/>
        <a:lstStyle/>
        <a:p>
          <a:r>
            <a:rPr lang="en-US" dirty="0" smtClean="0"/>
            <a:t> Form Automatically Customer set(AC)</a:t>
          </a:r>
          <a:endParaRPr lang="en-US" dirty="0"/>
        </a:p>
      </dgm:t>
    </dgm:pt>
    <dgm:pt modelId="{114D743C-65CA-486C-8391-A0022503FBC6}" type="parTrans" cxnId="{576408B0-518F-4A74-93D3-EEC10F447866}">
      <dgm:prSet/>
      <dgm:spPr/>
      <dgm:t>
        <a:bodyPr/>
        <a:lstStyle/>
        <a:p>
          <a:endParaRPr lang="en-US"/>
        </a:p>
      </dgm:t>
    </dgm:pt>
    <dgm:pt modelId="{A3C4E745-7D75-45F3-8076-359159D10E6F}" type="sibTrans" cxnId="{576408B0-518F-4A74-93D3-EEC10F447866}">
      <dgm:prSet/>
      <dgm:spPr/>
      <dgm:t>
        <a:bodyPr/>
        <a:lstStyle/>
        <a:p>
          <a:endParaRPr lang="en-US"/>
        </a:p>
      </dgm:t>
    </dgm:pt>
    <dgm:pt modelId="{B42EE99B-9557-4936-8041-7E4D11EB9113}">
      <dgm:prSet phldrT="[Text]"/>
      <dgm:spPr/>
      <dgm:t>
        <a:bodyPr/>
        <a:lstStyle/>
        <a:p>
          <a:r>
            <a:rPr lang="en-US" dirty="0" smtClean="0"/>
            <a:t>New customer = MC + AC</a:t>
          </a:r>
          <a:endParaRPr lang="en-US" dirty="0"/>
        </a:p>
      </dgm:t>
    </dgm:pt>
    <dgm:pt modelId="{4699620D-B06C-47BD-8E5A-3CD148F73888}" type="parTrans" cxnId="{93BBD0FB-D9B8-45B5-B56A-C051A467E8A8}">
      <dgm:prSet/>
      <dgm:spPr/>
      <dgm:t>
        <a:bodyPr/>
        <a:lstStyle/>
        <a:p>
          <a:endParaRPr lang="en-US"/>
        </a:p>
      </dgm:t>
    </dgm:pt>
    <dgm:pt modelId="{E57B8BAC-1A72-4279-AC98-E8743596FCB1}" type="sibTrans" cxnId="{93BBD0FB-D9B8-45B5-B56A-C051A467E8A8}">
      <dgm:prSet/>
      <dgm:spPr/>
      <dgm:t>
        <a:bodyPr/>
        <a:lstStyle/>
        <a:p>
          <a:endParaRPr lang="en-US"/>
        </a:p>
      </dgm:t>
    </dgm:pt>
    <dgm:pt modelId="{78FE604D-9F5F-43DB-B36B-B8407FAF368F}" type="pres">
      <dgm:prSet presAssocID="{574335E0-E242-4558-B4A5-A7D102CE6F7A}" presName="linearFlow" presStyleCnt="0">
        <dgm:presLayoutVars>
          <dgm:resizeHandles val="exact"/>
        </dgm:presLayoutVars>
      </dgm:prSet>
      <dgm:spPr/>
    </dgm:pt>
    <dgm:pt modelId="{B1F30CC6-9DD8-4DED-84F4-43E675ABCDBC}" type="pres">
      <dgm:prSet presAssocID="{2B72E3BC-4A7C-464F-83F2-8D35C7F45353}" presName="node" presStyleLbl="node1" presStyleIdx="0" presStyleCnt="6">
        <dgm:presLayoutVars>
          <dgm:bulletEnabled val="1"/>
        </dgm:presLayoutVars>
      </dgm:prSet>
      <dgm:spPr/>
      <dgm:t>
        <a:bodyPr/>
        <a:lstStyle/>
        <a:p>
          <a:endParaRPr lang="en-US"/>
        </a:p>
      </dgm:t>
    </dgm:pt>
    <dgm:pt modelId="{8CDCF43B-444D-482D-AE74-663F6571AC27}" type="pres">
      <dgm:prSet presAssocID="{9AE1F673-2841-45DA-970E-0AE4C177E963}" presName="sibTrans" presStyleLbl="sibTrans2D1" presStyleIdx="0" presStyleCnt="5"/>
      <dgm:spPr/>
      <dgm:t>
        <a:bodyPr/>
        <a:lstStyle/>
        <a:p>
          <a:endParaRPr lang="en-US"/>
        </a:p>
      </dgm:t>
    </dgm:pt>
    <dgm:pt modelId="{389600C3-1D9B-472F-B436-FC1DE3B511BA}" type="pres">
      <dgm:prSet presAssocID="{9AE1F673-2841-45DA-970E-0AE4C177E963}" presName="connectorText" presStyleLbl="sibTrans2D1" presStyleIdx="0" presStyleCnt="5"/>
      <dgm:spPr/>
      <dgm:t>
        <a:bodyPr/>
        <a:lstStyle/>
        <a:p>
          <a:endParaRPr lang="en-US"/>
        </a:p>
      </dgm:t>
    </dgm:pt>
    <dgm:pt modelId="{71ACDB21-5ECB-4778-9B27-0C64D1A8DAA5}" type="pres">
      <dgm:prSet presAssocID="{1743992E-12B5-413A-A8EB-E48672804C6E}" presName="node" presStyleLbl="node1" presStyleIdx="1" presStyleCnt="6">
        <dgm:presLayoutVars>
          <dgm:bulletEnabled val="1"/>
        </dgm:presLayoutVars>
      </dgm:prSet>
      <dgm:spPr/>
      <dgm:t>
        <a:bodyPr/>
        <a:lstStyle/>
        <a:p>
          <a:endParaRPr lang="en-US"/>
        </a:p>
      </dgm:t>
    </dgm:pt>
    <dgm:pt modelId="{93956EA3-719E-4FCF-8B49-0AFA471D1FF8}" type="pres">
      <dgm:prSet presAssocID="{165B347F-CE7A-4E15-B8E0-A7970EBF6698}" presName="sibTrans" presStyleLbl="sibTrans2D1" presStyleIdx="1" presStyleCnt="5"/>
      <dgm:spPr/>
      <dgm:t>
        <a:bodyPr/>
        <a:lstStyle/>
        <a:p>
          <a:endParaRPr lang="en-US"/>
        </a:p>
      </dgm:t>
    </dgm:pt>
    <dgm:pt modelId="{992FAE29-FA4F-4CA7-8DD2-AA055446F89B}" type="pres">
      <dgm:prSet presAssocID="{165B347F-CE7A-4E15-B8E0-A7970EBF6698}" presName="connectorText" presStyleLbl="sibTrans2D1" presStyleIdx="1" presStyleCnt="5"/>
      <dgm:spPr/>
      <dgm:t>
        <a:bodyPr/>
        <a:lstStyle/>
        <a:p>
          <a:endParaRPr lang="en-US"/>
        </a:p>
      </dgm:t>
    </dgm:pt>
    <dgm:pt modelId="{3B3119EB-EFA8-406D-B109-421A3496B2B9}" type="pres">
      <dgm:prSet presAssocID="{CEDD7DEC-BFA2-4F17-A4FC-4D41FD3C5EC5}" presName="node" presStyleLbl="node1" presStyleIdx="2" presStyleCnt="6">
        <dgm:presLayoutVars>
          <dgm:bulletEnabled val="1"/>
        </dgm:presLayoutVars>
      </dgm:prSet>
      <dgm:spPr/>
      <dgm:t>
        <a:bodyPr/>
        <a:lstStyle/>
        <a:p>
          <a:endParaRPr lang="en-US"/>
        </a:p>
      </dgm:t>
    </dgm:pt>
    <dgm:pt modelId="{60B6012B-7229-46CE-A2A3-1533D48AC9F0}" type="pres">
      <dgm:prSet presAssocID="{FF423F19-B883-494D-A9D6-2E121CD330D3}" presName="sibTrans" presStyleLbl="sibTrans2D1" presStyleIdx="2" presStyleCnt="5"/>
      <dgm:spPr/>
      <dgm:t>
        <a:bodyPr/>
        <a:lstStyle/>
        <a:p>
          <a:endParaRPr lang="en-US"/>
        </a:p>
      </dgm:t>
    </dgm:pt>
    <dgm:pt modelId="{3A85F114-CC03-49C6-B923-7996EFE9A8C1}" type="pres">
      <dgm:prSet presAssocID="{FF423F19-B883-494D-A9D6-2E121CD330D3}" presName="connectorText" presStyleLbl="sibTrans2D1" presStyleIdx="2" presStyleCnt="5"/>
      <dgm:spPr/>
      <dgm:t>
        <a:bodyPr/>
        <a:lstStyle/>
        <a:p>
          <a:endParaRPr lang="en-US"/>
        </a:p>
      </dgm:t>
    </dgm:pt>
    <dgm:pt modelId="{9DF9DA2D-0D6E-4547-B039-291A06EC6B17}" type="pres">
      <dgm:prSet presAssocID="{1F68E5A6-A60C-4ECA-A09D-6A3C36A7C8BA}" presName="node" presStyleLbl="node1" presStyleIdx="3" presStyleCnt="6">
        <dgm:presLayoutVars>
          <dgm:bulletEnabled val="1"/>
        </dgm:presLayoutVars>
      </dgm:prSet>
      <dgm:spPr/>
      <dgm:t>
        <a:bodyPr/>
        <a:lstStyle/>
        <a:p>
          <a:endParaRPr lang="en-US"/>
        </a:p>
      </dgm:t>
    </dgm:pt>
    <dgm:pt modelId="{4A6564F0-561E-4A57-A16B-491570ED132D}" type="pres">
      <dgm:prSet presAssocID="{AF0AC59F-EA6F-43E6-9435-DE24A851B97D}" presName="sibTrans" presStyleLbl="sibTrans2D1" presStyleIdx="3" presStyleCnt="5"/>
      <dgm:spPr/>
      <dgm:t>
        <a:bodyPr/>
        <a:lstStyle/>
        <a:p>
          <a:endParaRPr lang="en-US"/>
        </a:p>
      </dgm:t>
    </dgm:pt>
    <dgm:pt modelId="{7FCDFBB0-4DEB-409A-876F-353AD2A6003E}" type="pres">
      <dgm:prSet presAssocID="{AF0AC59F-EA6F-43E6-9435-DE24A851B97D}" presName="connectorText" presStyleLbl="sibTrans2D1" presStyleIdx="3" presStyleCnt="5"/>
      <dgm:spPr/>
      <dgm:t>
        <a:bodyPr/>
        <a:lstStyle/>
        <a:p>
          <a:endParaRPr lang="en-US"/>
        </a:p>
      </dgm:t>
    </dgm:pt>
    <dgm:pt modelId="{453577DE-CE88-49EB-8D4B-602D0B78DC1B}" type="pres">
      <dgm:prSet presAssocID="{EC441FE6-2645-404A-927E-C5B9F4E6F557}" presName="node" presStyleLbl="node1" presStyleIdx="4" presStyleCnt="6">
        <dgm:presLayoutVars>
          <dgm:bulletEnabled val="1"/>
        </dgm:presLayoutVars>
      </dgm:prSet>
      <dgm:spPr/>
      <dgm:t>
        <a:bodyPr/>
        <a:lstStyle/>
        <a:p>
          <a:endParaRPr lang="en-US"/>
        </a:p>
      </dgm:t>
    </dgm:pt>
    <dgm:pt modelId="{3AE1993D-EE08-4FC5-872B-3A9B8BA9FFD5}" type="pres">
      <dgm:prSet presAssocID="{A3C4E745-7D75-45F3-8076-359159D10E6F}" presName="sibTrans" presStyleLbl="sibTrans2D1" presStyleIdx="4" presStyleCnt="5"/>
      <dgm:spPr/>
      <dgm:t>
        <a:bodyPr/>
        <a:lstStyle/>
        <a:p>
          <a:endParaRPr lang="en-US"/>
        </a:p>
      </dgm:t>
    </dgm:pt>
    <dgm:pt modelId="{FEFA7579-4D4A-48F1-9E98-517518E03B00}" type="pres">
      <dgm:prSet presAssocID="{A3C4E745-7D75-45F3-8076-359159D10E6F}" presName="connectorText" presStyleLbl="sibTrans2D1" presStyleIdx="4" presStyleCnt="5"/>
      <dgm:spPr/>
      <dgm:t>
        <a:bodyPr/>
        <a:lstStyle/>
        <a:p>
          <a:endParaRPr lang="en-US"/>
        </a:p>
      </dgm:t>
    </dgm:pt>
    <dgm:pt modelId="{17CD5AD9-61CA-40DA-8989-621300F38927}" type="pres">
      <dgm:prSet presAssocID="{B42EE99B-9557-4936-8041-7E4D11EB9113}" presName="node" presStyleLbl="node1" presStyleIdx="5" presStyleCnt="6">
        <dgm:presLayoutVars>
          <dgm:bulletEnabled val="1"/>
        </dgm:presLayoutVars>
      </dgm:prSet>
      <dgm:spPr/>
      <dgm:t>
        <a:bodyPr/>
        <a:lstStyle/>
        <a:p>
          <a:endParaRPr lang="en-US"/>
        </a:p>
      </dgm:t>
    </dgm:pt>
  </dgm:ptLst>
  <dgm:cxnLst>
    <dgm:cxn modelId="{3DCC46F3-B4A3-4B57-8F44-B4DB061B109A}" type="presOf" srcId="{AF0AC59F-EA6F-43E6-9435-DE24A851B97D}" destId="{4A6564F0-561E-4A57-A16B-491570ED132D}" srcOrd="0" destOrd="0" presId="urn:microsoft.com/office/officeart/2005/8/layout/process2"/>
    <dgm:cxn modelId="{BD99B2E3-78E1-4D7D-BC45-8F77940ABA7F}" type="presOf" srcId="{B42EE99B-9557-4936-8041-7E4D11EB9113}" destId="{17CD5AD9-61CA-40DA-8989-621300F38927}" srcOrd="0" destOrd="0" presId="urn:microsoft.com/office/officeart/2005/8/layout/process2"/>
    <dgm:cxn modelId="{08B112D5-242B-40C7-B944-9B8EF0FBCC75}" type="presOf" srcId="{574335E0-E242-4558-B4A5-A7D102CE6F7A}" destId="{78FE604D-9F5F-43DB-B36B-B8407FAF368F}" srcOrd="0" destOrd="0" presId="urn:microsoft.com/office/officeart/2005/8/layout/process2"/>
    <dgm:cxn modelId="{BB545D93-A794-4AAB-A3E8-AA8E8E9627BA}" srcId="{574335E0-E242-4558-B4A5-A7D102CE6F7A}" destId="{2B72E3BC-4A7C-464F-83F2-8D35C7F45353}" srcOrd="0" destOrd="0" parTransId="{6C9D71E2-F9B0-4FC9-9DF7-A6CA8EA0F19E}" sibTransId="{9AE1F673-2841-45DA-970E-0AE4C177E963}"/>
    <dgm:cxn modelId="{8264035F-3A6B-4FAA-89F4-09D087DAA210}" srcId="{574335E0-E242-4558-B4A5-A7D102CE6F7A}" destId="{1743992E-12B5-413A-A8EB-E48672804C6E}" srcOrd="1" destOrd="0" parTransId="{EBA92CC8-2C31-4C8B-883A-C6B26E78A7CE}" sibTransId="{165B347F-CE7A-4E15-B8E0-A7970EBF6698}"/>
    <dgm:cxn modelId="{93BBD0FB-D9B8-45B5-B56A-C051A467E8A8}" srcId="{574335E0-E242-4558-B4A5-A7D102CE6F7A}" destId="{B42EE99B-9557-4936-8041-7E4D11EB9113}" srcOrd="5" destOrd="0" parTransId="{4699620D-B06C-47BD-8E5A-3CD148F73888}" sibTransId="{E57B8BAC-1A72-4279-AC98-E8743596FCB1}"/>
    <dgm:cxn modelId="{D2C58101-C6DB-4001-9F3A-41973C09E94A}" type="presOf" srcId="{A3C4E745-7D75-45F3-8076-359159D10E6F}" destId="{3AE1993D-EE08-4FC5-872B-3A9B8BA9FFD5}" srcOrd="0" destOrd="0" presId="urn:microsoft.com/office/officeart/2005/8/layout/process2"/>
    <dgm:cxn modelId="{39756E88-D6DB-41C2-B3EE-3AB766809AB4}" type="presOf" srcId="{1F68E5A6-A60C-4ECA-A09D-6A3C36A7C8BA}" destId="{9DF9DA2D-0D6E-4547-B039-291A06EC6B17}" srcOrd="0" destOrd="0" presId="urn:microsoft.com/office/officeart/2005/8/layout/process2"/>
    <dgm:cxn modelId="{D63F4645-14F9-412F-B17B-174DD2AD0F54}" type="presOf" srcId="{AF0AC59F-EA6F-43E6-9435-DE24A851B97D}" destId="{7FCDFBB0-4DEB-409A-876F-353AD2A6003E}" srcOrd="1" destOrd="0" presId="urn:microsoft.com/office/officeart/2005/8/layout/process2"/>
    <dgm:cxn modelId="{8342092F-C8FA-45DE-AC79-688CDD4CB2DE}" type="presOf" srcId="{165B347F-CE7A-4E15-B8E0-A7970EBF6698}" destId="{992FAE29-FA4F-4CA7-8DD2-AA055446F89B}" srcOrd="1" destOrd="0" presId="urn:microsoft.com/office/officeart/2005/8/layout/process2"/>
    <dgm:cxn modelId="{24DA0565-8449-44DD-8E99-700DEAC6168C}" type="presOf" srcId="{EC441FE6-2645-404A-927E-C5B9F4E6F557}" destId="{453577DE-CE88-49EB-8D4B-602D0B78DC1B}" srcOrd="0" destOrd="0" presId="urn:microsoft.com/office/officeart/2005/8/layout/process2"/>
    <dgm:cxn modelId="{E0EE9508-458D-4F0E-B388-235491A1A61B}" type="presOf" srcId="{FF423F19-B883-494D-A9D6-2E121CD330D3}" destId="{3A85F114-CC03-49C6-B923-7996EFE9A8C1}" srcOrd="1" destOrd="0" presId="urn:microsoft.com/office/officeart/2005/8/layout/process2"/>
    <dgm:cxn modelId="{25B78DB4-C6F0-42C2-B3F3-1EA97D3191A9}" srcId="{574335E0-E242-4558-B4A5-A7D102CE6F7A}" destId="{1F68E5A6-A60C-4ECA-A09D-6A3C36A7C8BA}" srcOrd="3" destOrd="0" parTransId="{08087668-AD24-4A29-A9F0-2B8DC63AE5C9}" sibTransId="{AF0AC59F-EA6F-43E6-9435-DE24A851B97D}"/>
    <dgm:cxn modelId="{4C1A403F-2BA6-4C76-9B34-F32E34A56A6A}" type="presOf" srcId="{9AE1F673-2841-45DA-970E-0AE4C177E963}" destId="{8CDCF43B-444D-482D-AE74-663F6571AC27}" srcOrd="0" destOrd="0" presId="urn:microsoft.com/office/officeart/2005/8/layout/process2"/>
    <dgm:cxn modelId="{576408B0-518F-4A74-93D3-EEC10F447866}" srcId="{574335E0-E242-4558-B4A5-A7D102CE6F7A}" destId="{EC441FE6-2645-404A-927E-C5B9F4E6F557}" srcOrd="4" destOrd="0" parTransId="{114D743C-65CA-486C-8391-A0022503FBC6}" sibTransId="{A3C4E745-7D75-45F3-8076-359159D10E6F}"/>
    <dgm:cxn modelId="{594606DE-9C80-4E95-A214-31DFD2FDC4C6}" srcId="{574335E0-E242-4558-B4A5-A7D102CE6F7A}" destId="{CEDD7DEC-BFA2-4F17-A4FC-4D41FD3C5EC5}" srcOrd="2" destOrd="0" parTransId="{E7143C41-A107-4AA2-865F-07AA9CC0AEF4}" sibTransId="{FF423F19-B883-494D-A9D6-2E121CD330D3}"/>
    <dgm:cxn modelId="{4F7EA00E-23BC-4C70-BF64-97DE42948B90}" type="presOf" srcId="{FF423F19-B883-494D-A9D6-2E121CD330D3}" destId="{60B6012B-7229-46CE-A2A3-1533D48AC9F0}" srcOrd="0" destOrd="0" presId="urn:microsoft.com/office/officeart/2005/8/layout/process2"/>
    <dgm:cxn modelId="{6A4FD202-720C-49A3-B0E9-211074E39A27}" type="presOf" srcId="{2B72E3BC-4A7C-464F-83F2-8D35C7F45353}" destId="{B1F30CC6-9DD8-4DED-84F4-43E675ABCDBC}" srcOrd="0" destOrd="0" presId="urn:microsoft.com/office/officeart/2005/8/layout/process2"/>
    <dgm:cxn modelId="{9FA29C49-4F84-4B5E-9221-AD318DB2E8D7}" type="presOf" srcId="{165B347F-CE7A-4E15-B8E0-A7970EBF6698}" destId="{93956EA3-719E-4FCF-8B49-0AFA471D1FF8}" srcOrd="0" destOrd="0" presId="urn:microsoft.com/office/officeart/2005/8/layout/process2"/>
    <dgm:cxn modelId="{E8921F29-C511-4FBE-9461-0F2F593DF55A}" type="presOf" srcId="{CEDD7DEC-BFA2-4F17-A4FC-4D41FD3C5EC5}" destId="{3B3119EB-EFA8-406D-B109-421A3496B2B9}" srcOrd="0" destOrd="0" presId="urn:microsoft.com/office/officeart/2005/8/layout/process2"/>
    <dgm:cxn modelId="{74635867-CB34-4439-9594-B1065EB99B4B}" type="presOf" srcId="{1743992E-12B5-413A-A8EB-E48672804C6E}" destId="{71ACDB21-5ECB-4778-9B27-0C64D1A8DAA5}" srcOrd="0" destOrd="0" presId="urn:microsoft.com/office/officeart/2005/8/layout/process2"/>
    <dgm:cxn modelId="{ECD28A1F-3FA6-4178-8A50-C043B606A64B}" type="presOf" srcId="{A3C4E745-7D75-45F3-8076-359159D10E6F}" destId="{FEFA7579-4D4A-48F1-9E98-517518E03B00}" srcOrd="1" destOrd="0" presId="urn:microsoft.com/office/officeart/2005/8/layout/process2"/>
    <dgm:cxn modelId="{6491E6A3-2098-45B4-A940-FA0BC39CB9B2}" type="presOf" srcId="{9AE1F673-2841-45DA-970E-0AE4C177E963}" destId="{389600C3-1D9B-472F-B436-FC1DE3B511BA}" srcOrd="1" destOrd="0" presId="urn:microsoft.com/office/officeart/2005/8/layout/process2"/>
    <dgm:cxn modelId="{5D864AB1-0DED-4CC4-8292-04118C578769}" type="presParOf" srcId="{78FE604D-9F5F-43DB-B36B-B8407FAF368F}" destId="{B1F30CC6-9DD8-4DED-84F4-43E675ABCDBC}" srcOrd="0" destOrd="0" presId="urn:microsoft.com/office/officeart/2005/8/layout/process2"/>
    <dgm:cxn modelId="{638B08B7-DA76-4F59-AAEC-BAA5FC1FD5AA}" type="presParOf" srcId="{78FE604D-9F5F-43DB-B36B-B8407FAF368F}" destId="{8CDCF43B-444D-482D-AE74-663F6571AC27}" srcOrd="1" destOrd="0" presId="urn:microsoft.com/office/officeart/2005/8/layout/process2"/>
    <dgm:cxn modelId="{7163B040-0F3B-423B-91D6-0FC6D7CF5BCD}" type="presParOf" srcId="{8CDCF43B-444D-482D-AE74-663F6571AC27}" destId="{389600C3-1D9B-472F-B436-FC1DE3B511BA}" srcOrd="0" destOrd="0" presId="urn:microsoft.com/office/officeart/2005/8/layout/process2"/>
    <dgm:cxn modelId="{D7EB12F3-626F-4F13-88C2-56AC3DD849EE}" type="presParOf" srcId="{78FE604D-9F5F-43DB-B36B-B8407FAF368F}" destId="{71ACDB21-5ECB-4778-9B27-0C64D1A8DAA5}" srcOrd="2" destOrd="0" presId="urn:microsoft.com/office/officeart/2005/8/layout/process2"/>
    <dgm:cxn modelId="{2A168323-ACF4-41FD-A9FF-BD9852C491D7}" type="presParOf" srcId="{78FE604D-9F5F-43DB-B36B-B8407FAF368F}" destId="{93956EA3-719E-4FCF-8B49-0AFA471D1FF8}" srcOrd="3" destOrd="0" presId="urn:microsoft.com/office/officeart/2005/8/layout/process2"/>
    <dgm:cxn modelId="{A2573B34-77E1-4784-9DFA-9651D4F5B486}" type="presParOf" srcId="{93956EA3-719E-4FCF-8B49-0AFA471D1FF8}" destId="{992FAE29-FA4F-4CA7-8DD2-AA055446F89B}" srcOrd="0" destOrd="0" presId="urn:microsoft.com/office/officeart/2005/8/layout/process2"/>
    <dgm:cxn modelId="{0D6F9875-67CB-4DE5-BD46-4E1F1C7BDDCD}" type="presParOf" srcId="{78FE604D-9F5F-43DB-B36B-B8407FAF368F}" destId="{3B3119EB-EFA8-406D-B109-421A3496B2B9}" srcOrd="4" destOrd="0" presId="urn:microsoft.com/office/officeart/2005/8/layout/process2"/>
    <dgm:cxn modelId="{BE4AC42D-2748-402F-B397-6D528BF882FE}" type="presParOf" srcId="{78FE604D-9F5F-43DB-B36B-B8407FAF368F}" destId="{60B6012B-7229-46CE-A2A3-1533D48AC9F0}" srcOrd="5" destOrd="0" presId="urn:microsoft.com/office/officeart/2005/8/layout/process2"/>
    <dgm:cxn modelId="{05C5DD06-04AF-48AC-B611-E40E32C64EC0}" type="presParOf" srcId="{60B6012B-7229-46CE-A2A3-1533D48AC9F0}" destId="{3A85F114-CC03-49C6-B923-7996EFE9A8C1}" srcOrd="0" destOrd="0" presId="urn:microsoft.com/office/officeart/2005/8/layout/process2"/>
    <dgm:cxn modelId="{DF7E240E-4527-4C25-9AE6-79A4A6AAE239}" type="presParOf" srcId="{78FE604D-9F5F-43DB-B36B-B8407FAF368F}" destId="{9DF9DA2D-0D6E-4547-B039-291A06EC6B17}" srcOrd="6" destOrd="0" presId="urn:microsoft.com/office/officeart/2005/8/layout/process2"/>
    <dgm:cxn modelId="{14BA9BC6-82EE-45D7-83B0-ABCCA6DB0208}" type="presParOf" srcId="{78FE604D-9F5F-43DB-B36B-B8407FAF368F}" destId="{4A6564F0-561E-4A57-A16B-491570ED132D}" srcOrd="7" destOrd="0" presId="urn:microsoft.com/office/officeart/2005/8/layout/process2"/>
    <dgm:cxn modelId="{0F1E2EA1-058C-4F5A-8EAE-87786CB97711}" type="presParOf" srcId="{4A6564F0-561E-4A57-A16B-491570ED132D}" destId="{7FCDFBB0-4DEB-409A-876F-353AD2A6003E}" srcOrd="0" destOrd="0" presId="urn:microsoft.com/office/officeart/2005/8/layout/process2"/>
    <dgm:cxn modelId="{EE7FB671-DB0A-438D-83C6-E4BBBD0DF328}" type="presParOf" srcId="{78FE604D-9F5F-43DB-B36B-B8407FAF368F}" destId="{453577DE-CE88-49EB-8D4B-602D0B78DC1B}" srcOrd="8" destOrd="0" presId="urn:microsoft.com/office/officeart/2005/8/layout/process2"/>
    <dgm:cxn modelId="{ECD38AC1-5798-40AC-9493-35956B6AEAFA}" type="presParOf" srcId="{78FE604D-9F5F-43DB-B36B-B8407FAF368F}" destId="{3AE1993D-EE08-4FC5-872B-3A9B8BA9FFD5}" srcOrd="9" destOrd="0" presId="urn:microsoft.com/office/officeart/2005/8/layout/process2"/>
    <dgm:cxn modelId="{BF1C4F53-340D-47D7-BDCE-10F6B7DC7CF1}" type="presParOf" srcId="{3AE1993D-EE08-4FC5-872B-3A9B8BA9FFD5}" destId="{FEFA7579-4D4A-48F1-9E98-517518E03B00}" srcOrd="0" destOrd="0" presId="urn:microsoft.com/office/officeart/2005/8/layout/process2"/>
    <dgm:cxn modelId="{DFD4FC36-9362-4B7B-A386-C7A49F046AA0}" type="presParOf" srcId="{78FE604D-9F5F-43DB-B36B-B8407FAF368F}" destId="{17CD5AD9-61CA-40DA-8989-621300F38927}"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0C053-3038-4B16-A44D-14A2C0713A0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9925522-1227-4B9F-9798-629BEA343480}">
      <dgm:prSet phldrT="[Text]"/>
      <dgm:spPr/>
      <dgm:t>
        <a:bodyPr/>
        <a:lstStyle/>
        <a:p>
          <a:r>
            <a:rPr lang="en-US" dirty="0" smtClean="0"/>
            <a:t>Adopter</a:t>
          </a:r>
        </a:p>
        <a:p>
          <a:r>
            <a:rPr lang="en-US" dirty="0" smtClean="0"/>
            <a:t>(ETCA)</a:t>
          </a:r>
          <a:endParaRPr lang="en-US" dirty="0"/>
        </a:p>
      </dgm:t>
    </dgm:pt>
    <dgm:pt modelId="{FC11A2A2-6807-49DC-A011-01A62F299A6D}" type="parTrans" cxnId="{0A67B680-5014-4118-9446-DD80B199A601}">
      <dgm:prSet/>
      <dgm:spPr/>
      <dgm:t>
        <a:bodyPr/>
        <a:lstStyle/>
        <a:p>
          <a:endParaRPr lang="en-US"/>
        </a:p>
      </dgm:t>
    </dgm:pt>
    <dgm:pt modelId="{804F8A02-BB87-41F5-B62A-E68ECE1DABAB}" type="sibTrans" cxnId="{0A67B680-5014-4118-9446-DD80B199A601}">
      <dgm:prSet/>
      <dgm:spPr/>
      <dgm:t>
        <a:bodyPr/>
        <a:lstStyle/>
        <a:p>
          <a:endParaRPr lang="en-US"/>
        </a:p>
      </dgm:t>
    </dgm:pt>
    <dgm:pt modelId="{1331D5ED-190D-4B02-8051-EF26D01F2E84}">
      <dgm:prSet phldrT="[Text]" phldr="1"/>
      <dgm:spPr>
        <a:blipFill rotWithShape="0">
          <a:blip xmlns:r="http://schemas.openxmlformats.org/officeDocument/2006/relationships" r:embed="rId1"/>
          <a:stretch>
            <a:fillRect/>
          </a:stretch>
        </a:blipFill>
      </dgm:spPr>
      <dgm:t>
        <a:bodyPr/>
        <a:lstStyle/>
        <a:p>
          <a:endParaRPr lang="en-US" dirty="0"/>
        </a:p>
      </dgm:t>
    </dgm:pt>
    <dgm:pt modelId="{864FD14E-4083-4510-B06F-86DBA851C617}" type="parTrans" cxnId="{86A62ED2-2AE8-4269-82BA-077862BC8D0D}">
      <dgm:prSet/>
      <dgm:spPr/>
      <dgm:t>
        <a:bodyPr/>
        <a:lstStyle/>
        <a:p>
          <a:endParaRPr lang="en-US"/>
        </a:p>
      </dgm:t>
    </dgm:pt>
    <dgm:pt modelId="{B7E2E42F-D44D-46C5-856F-E4C205E2D02A}" type="sibTrans" cxnId="{86A62ED2-2AE8-4269-82BA-077862BC8D0D}">
      <dgm:prSet/>
      <dgm:spPr/>
      <dgm:t>
        <a:bodyPr/>
        <a:lstStyle/>
        <a:p>
          <a:endParaRPr lang="en-US"/>
        </a:p>
      </dgm:t>
    </dgm:pt>
    <dgm:pt modelId="{6BD76B4A-C4FB-4970-93E8-5A2AA615EF96}">
      <dgm:prSet phldrT="[Text]" phldr="1"/>
      <dgm:spPr/>
      <dgm:t>
        <a:bodyPr/>
        <a:lstStyle/>
        <a:p>
          <a:endParaRPr lang="en-US" dirty="0"/>
        </a:p>
      </dgm:t>
    </dgm:pt>
    <dgm:pt modelId="{1409C2D8-AE73-4D65-A79B-688559921471}" type="parTrans" cxnId="{81692F31-082A-4057-8A2C-3586CA7DFABE}">
      <dgm:prSet/>
      <dgm:spPr/>
      <dgm:t>
        <a:bodyPr/>
        <a:lstStyle/>
        <a:p>
          <a:endParaRPr lang="en-US"/>
        </a:p>
      </dgm:t>
    </dgm:pt>
    <dgm:pt modelId="{22E933FA-8649-4B5F-AAC5-AAD2AA74E0A0}" type="sibTrans" cxnId="{81692F31-082A-4057-8A2C-3586CA7DFABE}">
      <dgm:prSet/>
      <dgm:spPr/>
      <dgm:t>
        <a:bodyPr/>
        <a:lstStyle/>
        <a:p>
          <a:endParaRPr lang="en-US"/>
        </a:p>
      </dgm:t>
    </dgm:pt>
    <dgm:pt modelId="{EE43D25C-67B5-45BA-96DF-23705253BDDA}">
      <dgm:prSet phldrT="[Text]"/>
      <dgm:spPr/>
      <dgm:t>
        <a:bodyPr/>
        <a:lstStyle/>
        <a:p>
          <a:r>
            <a:rPr lang="en-US" dirty="0" smtClean="0"/>
            <a:t>Benefit</a:t>
          </a:r>
        </a:p>
        <a:p>
          <a:r>
            <a:rPr lang="en-US" dirty="0" smtClean="0"/>
            <a:t>(ETCB)</a:t>
          </a:r>
          <a:endParaRPr lang="en-US" dirty="0"/>
        </a:p>
      </dgm:t>
    </dgm:pt>
    <dgm:pt modelId="{0040603D-BB94-4E11-89A1-6B8CE0B3E6B4}" type="parTrans" cxnId="{AE2BFA16-81A7-4D32-B0ED-B6024A736A3A}">
      <dgm:prSet/>
      <dgm:spPr/>
      <dgm:t>
        <a:bodyPr/>
        <a:lstStyle/>
        <a:p>
          <a:endParaRPr lang="en-US"/>
        </a:p>
      </dgm:t>
    </dgm:pt>
    <dgm:pt modelId="{F629D23F-D9BF-4898-AB6E-96BF3BDF7951}" type="sibTrans" cxnId="{AE2BFA16-81A7-4D32-B0ED-B6024A736A3A}">
      <dgm:prSet/>
      <dgm:spPr/>
      <dgm:t>
        <a:bodyPr/>
        <a:lstStyle/>
        <a:p>
          <a:endParaRPr lang="en-US"/>
        </a:p>
      </dgm:t>
    </dgm:pt>
    <dgm:pt modelId="{CC9F60C7-88D9-4A4A-9CA4-B4631159D1E1}">
      <dgm:prSet phldrT="[Text]" phldr="1"/>
      <dgm:spPr>
        <a:blipFill rotWithShape="0">
          <a:blip xmlns:r="http://schemas.openxmlformats.org/officeDocument/2006/relationships" r:embed="rId2"/>
          <a:stretch>
            <a:fillRect/>
          </a:stretch>
        </a:blipFill>
      </dgm:spPr>
      <dgm:t>
        <a:bodyPr/>
        <a:lstStyle/>
        <a:p>
          <a:endParaRPr lang="en-US" dirty="0"/>
        </a:p>
      </dgm:t>
    </dgm:pt>
    <dgm:pt modelId="{7DF7A971-B74D-4E9C-8278-AFCFD626E5E7}" type="parTrans" cxnId="{A86CEFDB-1AAF-45EF-9B06-9017245B5E08}">
      <dgm:prSet/>
      <dgm:spPr/>
      <dgm:t>
        <a:bodyPr/>
        <a:lstStyle/>
        <a:p>
          <a:endParaRPr lang="en-US"/>
        </a:p>
      </dgm:t>
    </dgm:pt>
    <dgm:pt modelId="{714676A7-5C35-46C6-B5DC-326CCBB1D975}" type="sibTrans" cxnId="{A86CEFDB-1AAF-45EF-9B06-9017245B5E08}">
      <dgm:prSet/>
      <dgm:spPr/>
      <dgm:t>
        <a:bodyPr/>
        <a:lstStyle/>
        <a:p>
          <a:endParaRPr lang="en-US"/>
        </a:p>
      </dgm:t>
    </dgm:pt>
    <dgm:pt modelId="{7334284D-4A27-438A-9788-28646F75F5D3}">
      <dgm:prSet phldrT="[Text]" phldr="1"/>
      <dgm:spPr/>
      <dgm:t>
        <a:bodyPr/>
        <a:lstStyle/>
        <a:p>
          <a:endParaRPr lang="en-US"/>
        </a:p>
      </dgm:t>
    </dgm:pt>
    <dgm:pt modelId="{FCF0A7BC-DEAE-46DC-9EE8-A46F1A5BCD1C}" type="parTrans" cxnId="{892F0C4A-ED2A-4ADF-A9A0-DBC8231FABAD}">
      <dgm:prSet/>
      <dgm:spPr/>
      <dgm:t>
        <a:bodyPr/>
        <a:lstStyle/>
        <a:p>
          <a:endParaRPr lang="en-US"/>
        </a:p>
      </dgm:t>
    </dgm:pt>
    <dgm:pt modelId="{96CF451B-75D9-4BA4-AE69-3922E7673CAB}" type="sibTrans" cxnId="{892F0C4A-ED2A-4ADF-A9A0-DBC8231FABAD}">
      <dgm:prSet/>
      <dgm:spPr/>
      <dgm:t>
        <a:bodyPr/>
        <a:lstStyle/>
        <a:p>
          <a:endParaRPr lang="en-US"/>
        </a:p>
      </dgm:t>
    </dgm:pt>
    <dgm:pt modelId="{29B64DC1-2B62-4036-A2E3-800103C81C84}">
      <dgm:prSet phldrT="[Text]"/>
      <dgm:spPr/>
      <dgm:t>
        <a:bodyPr/>
        <a:lstStyle/>
        <a:p>
          <a:r>
            <a:rPr lang="en-US" dirty="0" smtClean="0"/>
            <a:t>Combine</a:t>
          </a:r>
        </a:p>
        <a:p>
          <a:r>
            <a:rPr lang="en-US" dirty="0" smtClean="0"/>
            <a:t>(ETCC)</a:t>
          </a:r>
          <a:endParaRPr lang="en-US" dirty="0"/>
        </a:p>
      </dgm:t>
    </dgm:pt>
    <dgm:pt modelId="{9E176687-677E-4E60-9AD9-2E321F4BF350}" type="parTrans" cxnId="{30431CD1-A9A4-4503-8384-DBA692107470}">
      <dgm:prSet/>
      <dgm:spPr/>
      <dgm:t>
        <a:bodyPr/>
        <a:lstStyle/>
        <a:p>
          <a:endParaRPr lang="en-US"/>
        </a:p>
      </dgm:t>
    </dgm:pt>
    <dgm:pt modelId="{1EF1776D-6EF8-4BFF-9871-54204B300ADB}" type="sibTrans" cxnId="{30431CD1-A9A4-4503-8384-DBA692107470}">
      <dgm:prSet/>
      <dgm:spPr/>
      <dgm:t>
        <a:bodyPr/>
        <a:lstStyle/>
        <a:p>
          <a:endParaRPr lang="en-US"/>
        </a:p>
      </dgm:t>
    </dgm:pt>
    <dgm:pt modelId="{1E21E598-D2CF-42A9-B594-FDA7BE2847DC}">
      <dgm:prSet phldrT="[Text]" phldr="1"/>
      <dgm:spPr>
        <a:blipFill rotWithShape="0">
          <a:blip xmlns:r="http://schemas.openxmlformats.org/officeDocument/2006/relationships" r:embed="rId3"/>
          <a:stretch>
            <a:fillRect/>
          </a:stretch>
        </a:blipFill>
      </dgm:spPr>
      <dgm:t>
        <a:bodyPr/>
        <a:lstStyle/>
        <a:p>
          <a:endParaRPr lang="en-US"/>
        </a:p>
      </dgm:t>
    </dgm:pt>
    <dgm:pt modelId="{6C0FD294-4A13-4543-A33E-B3EFA6714888}" type="parTrans" cxnId="{69766B6D-9879-4B46-97D5-F041345C4484}">
      <dgm:prSet/>
      <dgm:spPr/>
      <dgm:t>
        <a:bodyPr/>
        <a:lstStyle/>
        <a:p>
          <a:endParaRPr lang="en-US"/>
        </a:p>
      </dgm:t>
    </dgm:pt>
    <dgm:pt modelId="{ACC6F6F0-7454-4B82-909B-6A86B6245EA6}" type="sibTrans" cxnId="{69766B6D-9879-4B46-97D5-F041345C4484}">
      <dgm:prSet/>
      <dgm:spPr/>
      <dgm:t>
        <a:bodyPr/>
        <a:lstStyle/>
        <a:p>
          <a:endParaRPr lang="en-US"/>
        </a:p>
      </dgm:t>
    </dgm:pt>
    <dgm:pt modelId="{CEB01E84-EF03-4697-AE85-8330EBDB9A1E}">
      <dgm:prSet phldrT="[Text]" phldr="1"/>
      <dgm:spPr/>
      <dgm:t>
        <a:bodyPr/>
        <a:lstStyle/>
        <a:p>
          <a:endParaRPr lang="en-US" dirty="0"/>
        </a:p>
      </dgm:t>
    </dgm:pt>
    <dgm:pt modelId="{A1E92B64-B2FE-43C7-8F9F-5EA4D5F95732}" type="parTrans" cxnId="{CE61D3EC-593B-4F17-9149-061AA61A62A2}">
      <dgm:prSet/>
      <dgm:spPr/>
      <dgm:t>
        <a:bodyPr/>
        <a:lstStyle/>
        <a:p>
          <a:endParaRPr lang="en-US"/>
        </a:p>
      </dgm:t>
    </dgm:pt>
    <dgm:pt modelId="{F380A9FB-9FE4-4EE7-80CD-9E8E8C1A37A6}" type="sibTrans" cxnId="{CE61D3EC-593B-4F17-9149-061AA61A62A2}">
      <dgm:prSet/>
      <dgm:spPr/>
      <dgm:t>
        <a:bodyPr/>
        <a:lstStyle/>
        <a:p>
          <a:endParaRPr lang="en-US"/>
        </a:p>
      </dgm:t>
    </dgm:pt>
    <dgm:pt modelId="{B0ED11EA-B2FE-4BBD-80AA-B930B9C96965}" type="pres">
      <dgm:prSet presAssocID="{E350C053-3038-4B16-A44D-14A2C0713A0D}" presName="linearFlow" presStyleCnt="0">
        <dgm:presLayoutVars>
          <dgm:dir/>
          <dgm:animLvl val="lvl"/>
          <dgm:resizeHandles val="exact"/>
        </dgm:presLayoutVars>
      </dgm:prSet>
      <dgm:spPr/>
      <dgm:t>
        <a:bodyPr/>
        <a:lstStyle/>
        <a:p>
          <a:endParaRPr lang="en-US"/>
        </a:p>
      </dgm:t>
    </dgm:pt>
    <dgm:pt modelId="{F89E5FA0-9D65-4361-87D8-7F93E20FB303}" type="pres">
      <dgm:prSet presAssocID="{59925522-1227-4B9F-9798-629BEA343480}" presName="composite" presStyleCnt="0"/>
      <dgm:spPr/>
    </dgm:pt>
    <dgm:pt modelId="{806848D6-5EF0-48F0-9B50-C94799462B50}" type="pres">
      <dgm:prSet presAssocID="{59925522-1227-4B9F-9798-629BEA343480}" presName="parentText" presStyleLbl="alignNode1" presStyleIdx="0" presStyleCnt="3">
        <dgm:presLayoutVars>
          <dgm:chMax val="1"/>
          <dgm:bulletEnabled val="1"/>
        </dgm:presLayoutVars>
      </dgm:prSet>
      <dgm:spPr/>
      <dgm:t>
        <a:bodyPr/>
        <a:lstStyle/>
        <a:p>
          <a:endParaRPr lang="en-US"/>
        </a:p>
      </dgm:t>
    </dgm:pt>
    <dgm:pt modelId="{03547FFD-6B51-4184-9663-20B4201F7D85}" type="pres">
      <dgm:prSet presAssocID="{59925522-1227-4B9F-9798-629BEA343480}" presName="descendantText" presStyleLbl="alignAcc1" presStyleIdx="0" presStyleCnt="3">
        <dgm:presLayoutVars>
          <dgm:bulletEnabled val="1"/>
        </dgm:presLayoutVars>
      </dgm:prSet>
      <dgm:spPr/>
      <dgm:t>
        <a:bodyPr/>
        <a:lstStyle/>
        <a:p>
          <a:endParaRPr lang="en-US"/>
        </a:p>
      </dgm:t>
    </dgm:pt>
    <dgm:pt modelId="{24AC6AA6-C342-49E7-B3EE-C943F74CEEC5}" type="pres">
      <dgm:prSet presAssocID="{804F8A02-BB87-41F5-B62A-E68ECE1DABAB}" presName="sp" presStyleCnt="0"/>
      <dgm:spPr/>
    </dgm:pt>
    <dgm:pt modelId="{637F61C3-9015-4DED-8B49-EE4AEFFF8EC5}" type="pres">
      <dgm:prSet presAssocID="{EE43D25C-67B5-45BA-96DF-23705253BDDA}" presName="composite" presStyleCnt="0"/>
      <dgm:spPr/>
    </dgm:pt>
    <dgm:pt modelId="{760C5853-E170-4122-AFCF-7C3F04092C39}" type="pres">
      <dgm:prSet presAssocID="{EE43D25C-67B5-45BA-96DF-23705253BDDA}" presName="parentText" presStyleLbl="alignNode1" presStyleIdx="1" presStyleCnt="3" custLinFactNeighborX="-6215" custLinFactNeighborY="-2117">
        <dgm:presLayoutVars>
          <dgm:chMax val="1"/>
          <dgm:bulletEnabled val="1"/>
        </dgm:presLayoutVars>
      </dgm:prSet>
      <dgm:spPr/>
      <dgm:t>
        <a:bodyPr/>
        <a:lstStyle/>
        <a:p>
          <a:endParaRPr lang="en-US"/>
        </a:p>
      </dgm:t>
    </dgm:pt>
    <dgm:pt modelId="{19D37C49-31E4-4156-911A-4F1D2BF18986}" type="pres">
      <dgm:prSet presAssocID="{EE43D25C-67B5-45BA-96DF-23705253BDDA}" presName="descendantText" presStyleLbl="alignAcc1" presStyleIdx="1" presStyleCnt="3">
        <dgm:presLayoutVars>
          <dgm:bulletEnabled val="1"/>
        </dgm:presLayoutVars>
      </dgm:prSet>
      <dgm:spPr/>
      <dgm:t>
        <a:bodyPr/>
        <a:lstStyle/>
        <a:p>
          <a:endParaRPr lang="en-US"/>
        </a:p>
      </dgm:t>
    </dgm:pt>
    <dgm:pt modelId="{F22FDC31-CF23-4838-8E0C-56F3CBF9E68E}" type="pres">
      <dgm:prSet presAssocID="{F629D23F-D9BF-4898-AB6E-96BF3BDF7951}" presName="sp" presStyleCnt="0"/>
      <dgm:spPr/>
    </dgm:pt>
    <dgm:pt modelId="{7CBE2475-E06B-4AC7-B74C-983C9AFDB3B8}" type="pres">
      <dgm:prSet presAssocID="{29B64DC1-2B62-4036-A2E3-800103C81C84}" presName="composite" presStyleCnt="0"/>
      <dgm:spPr/>
    </dgm:pt>
    <dgm:pt modelId="{7A5DD3D5-8776-479B-ADE7-BC5E6739CE76}" type="pres">
      <dgm:prSet presAssocID="{29B64DC1-2B62-4036-A2E3-800103C81C84}" presName="parentText" presStyleLbl="alignNode1" presStyleIdx="2" presStyleCnt="3" custLinFactNeighborX="-5659">
        <dgm:presLayoutVars>
          <dgm:chMax val="1"/>
          <dgm:bulletEnabled val="1"/>
        </dgm:presLayoutVars>
      </dgm:prSet>
      <dgm:spPr/>
      <dgm:t>
        <a:bodyPr/>
        <a:lstStyle/>
        <a:p>
          <a:endParaRPr lang="en-US"/>
        </a:p>
      </dgm:t>
    </dgm:pt>
    <dgm:pt modelId="{8D3B0726-DB4D-464D-9B7E-9470F356D699}" type="pres">
      <dgm:prSet presAssocID="{29B64DC1-2B62-4036-A2E3-800103C81C84}" presName="descendantText" presStyleLbl="alignAcc1" presStyleIdx="2" presStyleCnt="3">
        <dgm:presLayoutVars>
          <dgm:bulletEnabled val="1"/>
        </dgm:presLayoutVars>
      </dgm:prSet>
      <dgm:spPr/>
      <dgm:t>
        <a:bodyPr/>
        <a:lstStyle/>
        <a:p>
          <a:endParaRPr lang="en-US"/>
        </a:p>
      </dgm:t>
    </dgm:pt>
  </dgm:ptLst>
  <dgm:cxnLst>
    <dgm:cxn modelId="{69766B6D-9879-4B46-97D5-F041345C4484}" srcId="{29B64DC1-2B62-4036-A2E3-800103C81C84}" destId="{1E21E598-D2CF-42A9-B594-FDA7BE2847DC}" srcOrd="0" destOrd="0" parTransId="{6C0FD294-4A13-4543-A33E-B3EFA6714888}" sibTransId="{ACC6F6F0-7454-4B82-909B-6A86B6245EA6}"/>
    <dgm:cxn modelId="{892F0C4A-ED2A-4ADF-A9A0-DBC8231FABAD}" srcId="{EE43D25C-67B5-45BA-96DF-23705253BDDA}" destId="{7334284D-4A27-438A-9788-28646F75F5D3}" srcOrd="1" destOrd="0" parTransId="{FCF0A7BC-DEAE-46DC-9EE8-A46F1A5BCD1C}" sibTransId="{96CF451B-75D9-4BA4-AE69-3922E7673CAB}"/>
    <dgm:cxn modelId="{0B938B57-BD66-4A73-AECF-F0A1C6ACC0A2}" type="presOf" srcId="{CEB01E84-EF03-4697-AE85-8330EBDB9A1E}" destId="{8D3B0726-DB4D-464D-9B7E-9470F356D699}" srcOrd="0" destOrd="1" presId="urn:microsoft.com/office/officeart/2005/8/layout/chevron2"/>
    <dgm:cxn modelId="{FC771805-836E-4402-8EBB-FDFF4A00FB29}" type="presOf" srcId="{CC9F60C7-88D9-4A4A-9CA4-B4631159D1E1}" destId="{19D37C49-31E4-4156-911A-4F1D2BF18986}" srcOrd="0" destOrd="0" presId="urn:microsoft.com/office/officeart/2005/8/layout/chevron2"/>
    <dgm:cxn modelId="{0A67B680-5014-4118-9446-DD80B199A601}" srcId="{E350C053-3038-4B16-A44D-14A2C0713A0D}" destId="{59925522-1227-4B9F-9798-629BEA343480}" srcOrd="0" destOrd="0" parTransId="{FC11A2A2-6807-49DC-A011-01A62F299A6D}" sibTransId="{804F8A02-BB87-41F5-B62A-E68ECE1DABAB}"/>
    <dgm:cxn modelId="{86A62ED2-2AE8-4269-82BA-077862BC8D0D}" srcId="{59925522-1227-4B9F-9798-629BEA343480}" destId="{1331D5ED-190D-4B02-8051-EF26D01F2E84}" srcOrd="0" destOrd="0" parTransId="{864FD14E-4083-4510-B06F-86DBA851C617}" sibTransId="{B7E2E42F-D44D-46C5-856F-E4C205E2D02A}"/>
    <dgm:cxn modelId="{004D26D5-B9BF-4226-B7ED-BC601F39FDA8}" type="presOf" srcId="{1E21E598-D2CF-42A9-B594-FDA7BE2847DC}" destId="{8D3B0726-DB4D-464D-9B7E-9470F356D699}" srcOrd="0" destOrd="0" presId="urn:microsoft.com/office/officeart/2005/8/layout/chevron2"/>
    <dgm:cxn modelId="{CE61D3EC-593B-4F17-9149-061AA61A62A2}" srcId="{29B64DC1-2B62-4036-A2E3-800103C81C84}" destId="{CEB01E84-EF03-4697-AE85-8330EBDB9A1E}" srcOrd="1" destOrd="0" parTransId="{A1E92B64-B2FE-43C7-8F9F-5EA4D5F95732}" sibTransId="{F380A9FB-9FE4-4EE7-80CD-9E8E8C1A37A6}"/>
    <dgm:cxn modelId="{4ED8F285-900B-456F-9551-4A1065E57259}" type="presOf" srcId="{EE43D25C-67B5-45BA-96DF-23705253BDDA}" destId="{760C5853-E170-4122-AFCF-7C3F04092C39}" srcOrd="0" destOrd="0" presId="urn:microsoft.com/office/officeart/2005/8/layout/chevron2"/>
    <dgm:cxn modelId="{74C90C7D-9D06-41DD-8B47-17A0C536C46C}" type="presOf" srcId="{1331D5ED-190D-4B02-8051-EF26D01F2E84}" destId="{03547FFD-6B51-4184-9663-20B4201F7D85}" srcOrd="0" destOrd="0" presId="urn:microsoft.com/office/officeart/2005/8/layout/chevron2"/>
    <dgm:cxn modelId="{8742655C-F9CA-48A3-ADC5-480C394AF1BE}" type="presOf" srcId="{59925522-1227-4B9F-9798-629BEA343480}" destId="{806848D6-5EF0-48F0-9B50-C94799462B50}" srcOrd="0" destOrd="0" presId="urn:microsoft.com/office/officeart/2005/8/layout/chevron2"/>
    <dgm:cxn modelId="{2289FE51-329C-45A7-8987-7F8493C93F81}" type="presOf" srcId="{E350C053-3038-4B16-A44D-14A2C0713A0D}" destId="{B0ED11EA-B2FE-4BBD-80AA-B930B9C96965}" srcOrd="0" destOrd="0" presId="urn:microsoft.com/office/officeart/2005/8/layout/chevron2"/>
    <dgm:cxn modelId="{AE2BFA16-81A7-4D32-B0ED-B6024A736A3A}" srcId="{E350C053-3038-4B16-A44D-14A2C0713A0D}" destId="{EE43D25C-67B5-45BA-96DF-23705253BDDA}" srcOrd="1" destOrd="0" parTransId="{0040603D-BB94-4E11-89A1-6B8CE0B3E6B4}" sibTransId="{F629D23F-D9BF-4898-AB6E-96BF3BDF7951}"/>
    <dgm:cxn modelId="{42298E49-29DB-43E0-80A8-E6E619A4B178}" type="presOf" srcId="{7334284D-4A27-438A-9788-28646F75F5D3}" destId="{19D37C49-31E4-4156-911A-4F1D2BF18986}" srcOrd="0" destOrd="1" presId="urn:microsoft.com/office/officeart/2005/8/layout/chevron2"/>
    <dgm:cxn modelId="{F5356658-563D-4F9E-8C0E-411F10E6B58B}" type="presOf" srcId="{29B64DC1-2B62-4036-A2E3-800103C81C84}" destId="{7A5DD3D5-8776-479B-ADE7-BC5E6739CE76}" srcOrd="0" destOrd="0" presId="urn:microsoft.com/office/officeart/2005/8/layout/chevron2"/>
    <dgm:cxn modelId="{81692F31-082A-4057-8A2C-3586CA7DFABE}" srcId="{59925522-1227-4B9F-9798-629BEA343480}" destId="{6BD76B4A-C4FB-4970-93E8-5A2AA615EF96}" srcOrd="1" destOrd="0" parTransId="{1409C2D8-AE73-4D65-A79B-688559921471}" sibTransId="{22E933FA-8649-4B5F-AAC5-AAD2AA74E0A0}"/>
    <dgm:cxn modelId="{A86CEFDB-1AAF-45EF-9B06-9017245B5E08}" srcId="{EE43D25C-67B5-45BA-96DF-23705253BDDA}" destId="{CC9F60C7-88D9-4A4A-9CA4-B4631159D1E1}" srcOrd="0" destOrd="0" parTransId="{7DF7A971-B74D-4E9C-8278-AFCFD626E5E7}" sibTransId="{714676A7-5C35-46C6-B5DC-326CCBB1D975}"/>
    <dgm:cxn modelId="{193B24C9-6405-4A9B-9620-16B4D9716278}" type="presOf" srcId="{6BD76B4A-C4FB-4970-93E8-5A2AA615EF96}" destId="{03547FFD-6B51-4184-9663-20B4201F7D85}" srcOrd="0" destOrd="1" presId="urn:microsoft.com/office/officeart/2005/8/layout/chevron2"/>
    <dgm:cxn modelId="{30431CD1-A9A4-4503-8384-DBA692107470}" srcId="{E350C053-3038-4B16-A44D-14A2C0713A0D}" destId="{29B64DC1-2B62-4036-A2E3-800103C81C84}" srcOrd="2" destOrd="0" parTransId="{9E176687-677E-4E60-9AD9-2E321F4BF350}" sibTransId="{1EF1776D-6EF8-4BFF-9871-54204B300ADB}"/>
    <dgm:cxn modelId="{11360408-D796-4FA6-BC48-E37A4BB3E3DC}" type="presParOf" srcId="{B0ED11EA-B2FE-4BBD-80AA-B930B9C96965}" destId="{F89E5FA0-9D65-4361-87D8-7F93E20FB303}" srcOrd="0" destOrd="0" presId="urn:microsoft.com/office/officeart/2005/8/layout/chevron2"/>
    <dgm:cxn modelId="{0FE66EEB-9406-4EF7-8EE0-3D37DBF65C8C}" type="presParOf" srcId="{F89E5FA0-9D65-4361-87D8-7F93E20FB303}" destId="{806848D6-5EF0-48F0-9B50-C94799462B50}" srcOrd="0" destOrd="0" presId="urn:microsoft.com/office/officeart/2005/8/layout/chevron2"/>
    <dgm:cxn modelId="{F8E4F6D8-82F0-4D7F-BB70-79248BB0FC71}" type="presParOf" srcId="{F89E5FA0-9D65-4361-87D8-7F93E20FB303}" destId="{03547FFD-6B51-4184-9663-20B4201F7D85}" srcOrd="1" destOrd="0" presId="urn:microsoft.com/office/officeart/2005/8/layout/chevron2"/>
    <dgm:cxn modelId="{5B8008A1-9798-404A-9CF2-76368923AAA9}" type="presParOf" srcId="{B0ED11EA-B2FE-4BBD-80AA-B930B9C96965}" destId="{24AC6AA6-C342-49E7-B3EE-C943F74CEEC5}" srcOrd="1" destOrd="0" presId="urn:microsoft.com/office/officeart/2005/8/layout/chevron2"/>
    <dgm:cxn modelId="{68EBF5AF-C1EB-4261-A77C-9EF527E07492}" type="presParOf" srcId="{B0ED11EA-B2FE-4BBD-80AA-B930B9C96965}" destId="{637F61C3-9015-4DED-8B49-EE4AEFFF8EC5}" srcOrd="2" destOrd="0" presId="urn:microsoft.com/office/officeart/2005/8/layout/chevron2"/>
    <dgm:cxn modelId="{64CEAAF7-9C94-4DFD-9167-D168A3E91227}" type="presParOf" srcId="{637F61C3-9015-4DED-8B49-EE4AEFFF8EC5}" destId="{760C5853-E170-4122-AFCF-7C3F04092C39}" srcOrd="0" destOrd="0" presId="urn:microsoft.com/office/officeart/2005/8/layout/chevron2"/>
    <dgm:cxn modelId="{27E7E45E-3B37-4C53-955D-E59416D6CC77}" type="presParOf" srcId="{637F61C3-9015-4DED-8B49-EE4AEFFF8EC5}" destId="{19D37C49-31E4-4156-911A-4F1D2BF18986}" srcOrd="1" destOrd="0" presId="urn:microsoft.com/office/officeart/2005/8/layout/chevron2"/>
    <dgm:cxn modelId="{12768170-1487-42D1-977E-6D1EE172C44D}" type="presParOf" srcId="{B0ED11EA-B2FE-4BBD-80AA-B930B9C96965}" destId="{F22FDC31-CF23-4838-8E0C-56F3CBF9E68E}" srcOrd="3" destOrd="0" presId="urn:microsoft.com/office/officeart/2005/8/layout/chevron2"/>
    <dgm:cxn modelId="{7AF896FF-20EA-43BD-B19F-FFD808B6235F}" type="presParOf" srcId="{B0ED11EA-B2FE-4BBD-80AA-B930B9C96965}" destId="{7CBE2475-E06B-4AC7-B74C-983C9AFDB3B8}" srcOrd="4" destOrd="0" presId="urn:microsoft.com/office/officeart/2005/8/layout/chevron2"/>
    <dgm:cxn modelId="{46F23674-1A77-4E85-9D74-6CCE9B3E5B41}" type="presParOf" srcId="{7CBE2475-E06B-4AC7-B74C-983C9AFDB3B8}" destId="{7A5DD3D5-8776-479B-ADE7-BC5E6739CE76}" srcOrd="0" destOrd="0" presId="urn:microsoft.com/office/officeart/2005/8/layout/chevron2"/>
    <dgm:cxn modelId="{D81DEFF6-B170-4215-BD43-918E4ED9F69C}" type="presParOf" srcId="{7CBE2475-E06B-4AC7-B74C-983C9AFDB3B8}" destId="{8D3B0726-DB4D-464D-9B7E-9470F356D69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0CC6-9DD8-4DED-84F4-43E675ABCDBC}">
      <dsp:nvSpPr>
        <dsp:cNvPr id="0" name=""/>
        <dsp:cNvSpPr/>
      </dsp:nvSpPr>
      <dsp:spPr>
        <a:xfrm>
          <a:off x="2494133" y="2205"/>
          <a:ext cx="2479333" cy="653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Given TC,SL, all nodes’ properties in SL</a:t>
          </a:r>
          <a:endParaRPr lang="en-US" sz="1700" kern="1200" dirty="0"/>
        </a:p>
      </dsp:txBody>
      <dsp:txXfrm>
        <a:off x="2513274" y="21346"/>
        <a:ext cx="2441051" cy="615249"/>
      </dsp:txXfrm>
    </dsp:sp>
    <dsp:sp modelId="{8CDCF43B-444D-482D-AE74-663F6571AC27}">
      <dsp:nvSpPr>
        <dsp:cNvPr id="0" name=""/>
        <dsp:cNvSpPr/>
      </dsp:nvSpPr>
      <dsp:spPr>
        <a:xfrm rot="5400000">
          <a:off x="3611262" y="672074"/>
          <a:ext cx="245074" cy="294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645573" y="696581"/>
        <a:ext cx="176452" cy="171552"/>
      </dsp:txXfrm>
    </dsp:sp>
    <dsp:sp modelId="{71ACDB21-5ECB-4778-9B27-0C64D1A8DAA5}">
      <dsp:nvSpPr>
        <dsp:cNvPr id="0" name=""/>
        <dsp:cNvSpPr/>
      </dsp:nvSpPr>
      <dsp:spPr>
        <a:xfrm>
          <a:off x="2494133" y="982502"/>
          <a:ext cx="2479333" cy="653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Compute all nodes’ score and sort each SL</a:t>
          </a:r>
          <a:endParaRPr lang="en-US" sz="1700" kern="1200" dirty="0"/>
        </a:p>
      </dsp:txBody>
      <dsp:txXfrm>
        <a:off x="2513274" y="1001643"/>
        <a:ext cx="2441051" cy="615249"/>
      </dsp:txXfrm>
    </dsp:sp>
    <dsp:sp modelId="{93956EA3-719E-4FCF-8B49-0AFA471D1FF8}">
      <dsp:nvSpPr>
        <dsp:cNvPr id="0" name=""/>
        <dsp:cNvSpPr/>
      </dsp:nvSpPr>
      <dsp:spPr>
        <a:xfrm rot="5400000">
          <a:off x="3611262" y="1652371"/>
          <a:ext cx="245074" cy="294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645573" y="1676878"/>
        <a:ext cx="176452" cy="171552"/>
      </dsp:txXfrm>
    </dsp:sp>
    <dsp:sp modelId="{3B3119EB-EFA8-406D-B109-421A3496B2B9}">
      <dsp:nvSpPr>
        <dsp:cNvPr id="0" name=""/>
        <dsp:cNvSpPr/>
      </dsp:nvSpPr>
      <dsp:spPr>
        <a:xfrm>
          <a:off x="2494133" y="1962798"/>
          <a:ext cx="2479333" cy="653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Mark Customer set (MC)</a:t>
          </a:r>
          <a:endParaRPr lang="en-US" sz="1700" kern="1200" dirty="0"/>
        </a:p>
      </dsp:txBody>
      <dsp:txXfrm>
        <a:off x="2513274" y="1981939"/>
        <a:ext cx="2441051" cy="615249"/>
      </dsp:txXfrm>
    </dsp:sp>
    <dsp:sp modelId="{60B6012B-7229-46CE-A2A3-1533D48AC9F0}">
      <dsp:nvSpPr>
        <dsp:cNvPr id="0" name=""/>
        <dsp:cNvSpPr/>
      </dsp:nvSpPr>
      <dsp:spPr>
        <a:xfrm rot="5400000">
          <a:off x="3611262" y="2632668"/>
          <a:ext cx="245074" cy="294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645573" y="2657175"/>
        <a:ext cx="176452" cy="171552"/>
      </dsp:txXfrm>
    </dsp:sp>
    <dsp:sp modelId="{9DF9DA2D-0D6E-4547-B039-291A06EC6B17}">
      <dsp:nvSpPr>
        <dsp:cNvPr id="0" name=""/>
        <dsp:cNvSpPr/>
      </dsp:nvSpPr>
      <dsp:spPr>
        <a:xfrm>
          <a:off x="2494133" y="2943095"/>
          <a:ext cx="2479333" cy="653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Update graph structure</a:t>
          </a:r>
          <a:endParaRPr lang="en-US" sz="1700" kern="1200" dirty="0"/>
        </a:p>
      </dsp:txBody>
      <dsp:txXfrm>
        <a:off x="2513274" y="2962236"/>
        <a:ext cx="2441051" cy="615249"/>
      </dsp:txXfrm>
    </dsp:sp>
    <dsp:sp modelId="{4A6564F0-561E-4A57-A16B-491570ED132D}">
      <dsp:nvSpPr>
        <dsp:cNvPr id="0" name=""/>
        <dsp:cNvSpPr/>
      </dsp:nvSpPr>
      <dsp:spPr>
        <a:xfrm rot="5400000">
          <a:off x="3611262" y="3612964"/>
          <a:ext cx="245074" cy="294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645573" y="3637471"/>
        <a:ext cx="176452" cy="171552"/>
      </dsp:txXfrm>
    </dsp:sp>
    <dsp:sp modelId="{453577DE-CE88-49EB-8D4B-602D0B78DC1B}">
      <dsp:nvSpPr>
        <dsp:cNvPr id="0" name=""/>
        <dsp:cNvSpPr/>
      </dsp:nvSpPr>
      <dsp:spPr>
        <a:xfrm>
          <a:off x="2494133" y="3923391"/>
          <a:ext cx="2479333" cy="653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 Form Automatically Customer set(AC)</a:t>
          </a:r>
          <a:endParaRPr lang="en-US" sz="1700" kern="1200" dirty="0"/>
        </a:p>
      </dsp:txBody>
      <dsp:txXfrm>
        <a:off x="2513274" y="3942532"/>
        <a:ext cx="2441051" cy="615249"/>
      </dsp:txXfrm>
    </dsp:sp>
    <dsp:sp modelId="{3AE1993D-EE08-4FC5-872B-3A9B8BA9FFD5}">
      <dsp:nvSpPr>
        <dsp:cNvPr id="0" name=""/>
        <dsp:cNvSpPr/>
      </dsp:nvSpPr>
      <dsp:spPr>
        <a:xfrm rot="5400000">
          <a:off x="3611262" y="4593261"/>
          <a:ext cx="245074" cy="294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645573" y="4617768"/>
        <a:ext cx="176452" cy="171552"/>
      </dsp:txXfrm>
    </dsp:sp>
    <dsp:sp modelId="{17CD5AD9-61CA-40DA-8989-621300F38927}">
      <dsp:nvSpPr>
        <dsp:cNvPr id="0" name=""/>
        <dsp:cNvSpPr/>
      </dsp:nvSpPr>
      <dsp:spPr>
        <a:xfrm>
          <a:off x="2494133" y="4903688"/>
          <a:ext cx="2479333" cy="653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New customer = MC + AC</a:t>
          </a:r>
          <a:endParaRPr lang="en-US" sz="1700" kern="1200" dirty="0"/>
        </a:p>
      </dsp:txBody>
      <dsp:txXfrm>
        <a:off x="2513274" y="4922829"/>
        <a:ext cx="2441051" cy="615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848D6-5EF0-48F0-9B50-C94799462B50}">
      <dsp:nvSpPr>
        <dsp:cNvPr id="0" name=""/>
        <dsp:cNvSpPr/>
      </dsp:nvSpPr>
      <dsp:spPr>
        <a:xfrm rot="5400000">
          <a:off x="-262718" y="264852"/>
          <a:ext cx="1751458" cy="12260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Adopter</a:t>
          </a:r>
        </a:p>
        <a:p>
          <a:pPr lvl="0" algn="ctr" defTabSz="666750">
            <a:lnSpc>
              <a:spcPct val="90000"/>
            </a:lnSpc>
            <a:spcBef>
              <a:spcPct val="0"/>
            </a:spcBef>
            <a:spcAft>
              <a:spcPct val="35000"/>
            </a:spcAft>
          </a:pPr>
          <a:r>
            <a:rPr lang="en-US" sz="1500" kern="1200" dirty="0" smtClean="0"/>
            <a:t>(ETCA)</a:t>
          </a:r>
          <a:endParaRPr lang="en-US" sz="1500" kern="1200" dirty="0"/>
        </a:p>
      </dsp:txBody>
      <dsp:txXfrm rot="-5400000">
        <a:off x="1" y="615145"/>
        <a:ext cx="1226021" cy="525437"/>
      </dsp:txXfrm>
    </dsp:sp>
    <dsp:sp modelId="{03547FFD-6B51-4184-9663-20B4201F7D85}">
      <dsp:nvSpPr>
        <dsp:cNvPr id="0" name=""/>
        <dsp:cNvSpPr/>
      </dsp:nvSpPr>
      <dsp:spPr>
        <a:xfrm rot="5400000">
          <a:off x="3777586" y="-2549431"/>
          <a:ext cx="1138448" cy="6241578"/>
        </a:xfrm>
        <a:prstGeom prst="round2Same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a:p>
          <a:pPr marL="285750" lvl="1" indent="-285750" algn="l" defTabSz="1466850">
            <a:lnSpc>
              <a:spcPct val="90000"/>
            </a:lnSpc>
            <a:spcBef>
              <a:spcPct val="0"/>
            </a:spcBef>
            <a:spcAft>
              <a:spcPct val="15000"/>
            </a:spcAft>
            <a:buChar char="••"/>
          </a:pPr>
          <a:endParaRPr lang="en-US" sz="3300" kern="1200" dirty="0"/>
        </a:p>
      </dsp:txBody>
      <dsp:txXfrm rot="-5400000">
        <a:off x="1226021" y="57708"/>
        <a:ext cx="6186004" cy="1027300"/>
      </dsp:txXfrm>
    </dsp:sp>
    <dsp:sp modelId="{760C5853-E170-4122-AFCF-7C3F04092C39}">
      <dsp:nvSpPr>
        <dsp:cNvPr id="0" name=""/>
        <dsp:cNvSpPr/>
      </dsp:nvSpPr>
      <dsp:spPr>
        <a:xfrm rot="5400000">
          <a:off x="-262718" y="1786723"/>
          <a:ext cx="1751458" cy="12260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Benefit</a:t>
          </a:r>
        </a:p>
        <a:p>
          <a:pPr lvl="0" algn="ctr" defTabSz="666750">
            <a:lnSpc>
              <a:spcPct val="90000"/>
            </a:lnSpc>
            <a:spcBef>
              <a:spcPct val="0"/>
            </a:spcBef>
            <a:spcAft>
              <a:spcPct val="35000"/>
            </a:spcAft>
          </a:pPr>
          <a:r>
            <a:rPr lang="en-US" sz="1500" kern="1200" dirty="0" smtClean="0"/>
            <a:t>(ETCB)</a:t>
          </a:r>
          <a:endParaRPr lang="en-US" sz="1500" kern="1200" dirty="0"/>
        </a:p>
      </dsp:txBody>
      <dsp:txXfrm rot="-5400000">
        <a:off x="1" y="2137016"/>
        <a:ext cx="1226021" cy="525437"/>
      </dsp:txXfrm>
    </dsp:sp>
    <dsp:sp modelId="{19D37C49-31E4-4156-911A-4F1D2BF18986}">
      <dsp:nvSpPr>
        <dsp:cNvPr id="0" name=""/>
        <dsp:cNvSpPr/>
      </dsp:nvSpPr>
      <dsp:spPr>
        <a:xfrm rot="5400000">
          <a:off x="3777586" y="-990482"/>
          <a:ext cx="1138448" cy="6241578"/>
        </a:xfrm>
        <a:prstGeom prst="round2SameRect">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a:p>
          <a:pPr marL="285750" lvl="1" indent="-285750" algn="l" defTabSz="1466850">
            <a:lnSpc>
              <a:spcPct val="90000"/>
            </a:lnSpc>
            <a:spcBef>
              <a:spcPct val="0"/>
            </a:spcBef>
            <a:spcAft>
              <a:spcPct val="15000"/>
            </a:spcAft>
            <a:buChar char="••"/>
          </a:pPr>
          <a:endParaRPr lang="en-US" sz="3300" kern="1200"/>
        </a:p>
      </dsp:txBody>
      <dsp:txXfrm rot="-5400000">
        <a:off x="1226021" y="1616657"/>
        <a:ext cx="6186004" cy="1027300"/>
      </dsp:txXfrm>
    </dsp:sp>
    <dsp:sp modelId="{7A5DD3D5-8776-479B-ADE7-BC5E6739CE76}">
      <dsp:nvSpPr>
        <dsp:cNvPr id="0" name=""/>
        <dsp:cNvSpPr/>
      </dsp:nvSpPr>
      <dsp:spPr>
        <a:xfrm rot="5400000">
          <a:off x="-262718" y="3382750"/>
          <a:ext cx="1751458" cy="12260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Combine</a:t>
          </a:r>
        </a:p>
        <a:p>
          <a:pPr lvl="0" algn="ctr" defTabSz="666750">
            <a:lnSpc>
              <a:spcPct val="90000"/>
            </a:lnSpc>
            <a:spcBef>
              <a:spcPct val="0"/>
            </a:spcBef>
            <a:spcAft>
              <a:spcPct val="35000"/>
            </a:spcAft>
          </a:pPr>
          <a:r>
            <a:rPr lang="en-US" sz="1500" kern="1200" dirty="0" smtClean="0"/>
            <a:t>(ETCC)</a:t>
          </a:r>
          <a:endParaRPr lang="en-US" sz="1500" kern="1200" dirty="0"/>
        </a:p>
      </dsp:txBody>
      <dsp:txXfrm rot="-5400000">
        <a:off x="1" y="3733043"/>
        <a:ext cx="1226021" cy="525437"/>
      </dsp:txXfrm>
    </dsp:sp>
    <dsp:sp modelId="{8D3B0726-DB4D-464D-9B7E-9470F356D699}">
      <dsp:nvSpPr>
        <dsp:cNvPr id="0" name=""/>
        <dsp:cNvSpPr/>
      </dsp:nvSpPr>
      <dsp:spPr>
        <a:xfrm rot="5400000">
          <a:off x="3777586" y="568466"/>
          <a:ext cx="1138448" cy="6241578"/>
        </a:xfrm>
        <a:prstGeom prst="round2SameRect">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endParaRPr lang="en-US" sz="3300" kern="1200"/>
        </a:p>
        <a:p>
          <a:pPr marL="285750" lvl="1" indent="-285750" algn="l" defTabSz="1466850">
            <a:lnSpc>
              <a:spcPct val="90000"/>
            </a:lnSpc>
            <a:spcBef>
              <a:spcPct val="0"/>
            </a:spcBef>
            <a:spcAft>
              <a:spcPct val="15000"/>
            </a:spcAft>
            <a:buChar char="••"/>
          </a:pPr>
          <a:endParaRPr lang="en-US" sz="3300" kern="1200" dirty="0"/>
        </a:p>
      </dsp:txBody>
      <dsp:txXfrm rot="-5400000">
        <a:off x="1226021" y="3175605"/>
        <a:ext cx="6186004" cy="10273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1/12/2013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1/12/2013</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1/12/2013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1/12/2013</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1/12/2013</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1/12/2013</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1/12/2013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5.bin"/><Relationship Id="rId10" Type="http://schemas.openxmlformats.org/officeDocument/2006/relationships/image" Target="../media/image16.wmf"/><Relationship Id="rId4" Type="http://schemas.openxmlformats.org/officeDocument/2006/relationships/image" Target="../media/image18.wmf"/><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8.bin"/><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bcactionnews.com/dpp/news/region_tampa/superstorm-freezes-political-campaigni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politicspa.com/election-results-morning-buzz/4412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95400"/>
            <a:ext cx="6172200" cy="1894362"/>
          </a:xfrm>
        </p:spPr>
        <p:txBody>
          <a:bodyPr>
            <a:normAutofit/>
          </a:bodyPr>
          <a:lstStyle/>
          <a:p>
            <a:pPr algn="ctr"/>
            <a:r>
              <a:rPr lang="en-US" sz="4000" dirty="0" smtClean="0">
                <a:solidFill>
                  <a:srgbClr val="00B0F0"/>
                </a:solidFill>
              </a:rPr>
              <a:t>Community expansion in social networks</a:t>
            </a:r>
            <a:endParaRPr lang="en-US" sz="4000" dirty="0">
              <a:solidFill>
                <a:srgbClr val="00B0F0"/>
              </a:solidFill>
            </a:endParaRPr>
          </a:p>
        </p:txBody>
      </p:sp>
      <p:sp>
        <p:nvSpPr>
          <p:cNvPr id="3" name="Subtitle 2"/>
          <p:cNvSpPr>
            <a:spLocks noGrp="1"/>
          </p:cNvSpPr>
          <p:nvPr>
            <p:ph type="subTitle" idx="1"/>
          </p:nvPr>
        </p:nvSpPr>
        <p:spPr/>
        <p:txBody>
          <a:bodyPr>
            <a:normAutofit/>
          </a:bodyPr>
          <a:lstStyle/>
          <a:p>
            <a:pPr algn="r"/>
            <a:r>
              <a:rPr lang="en-US" sz="2400" dirty="0" err="1" smtClean="0"/>
              <a:t>Yuanjun</a:t>
            </a:r>
            <a:r>
              <a:rPr lang="en-US" sz="2400" dirty="0" smtClean="0"/>
              <a:t> Bi</a:t>
            </a:r>
          </a:p>
          <a:p>
            <a:pPr algn="r"/>
            <a:r>
              <a:rPr lang="en-US" sz="2400" dirty="0" smtClean="0"/>
              <a:t>Jan</a:t>
            </a:r>
            <a:r>
              <a:rPr lang="en-US" sz="2400" dirty="0" smtClean="0"/>
              <a:t>. </a:t>
            </a:r>
            <a:r>
              <a:rPr lang="en-US" sz="2400" dirty="0" smtClean="0"/>
              <a:t>13</a:t>
            </a:r>
            <a:r>
              <a:rPr lang="en-US" sz="2400" smtClean="0"/>
              <a:t>, 2013</a:t>
            </a:r>
            <a:endParaRPr lang="en-US" sz="2400" dirty="0"/>
          </a:p>
        </p:txBody>
      </p:sp>
    </p:spTree>
    <p:extLst>
      <p:ext uri="{BB962C8B-B14F-4D97-AF65-F5344CB8AC3E}">
        <p14:creationId xmlns:p14="http://schemas.microsoft.com/office/powerpoint/2010/main" val="1987770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7656386"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smtClean="0">
                <a:solidFill>
                  <a:srgbClr val="00B0F0"/>
                </a:solidFill>
              </a:rPr>
              <a:t>Definition</a:t>
            </a:r>
            <a:endParaRPr lang="en-US" b="1" dirty="0">
              <a:solidFill>
                <a:srgbClr val="00B0F0"/>
              </a:solidFill>
            </a:endParaRPr>
          </a:p>
        </p:txBody>
      </p:sp>
      <p:sp>
        <p:nvSpPr>
          <p:cNvPr id="3" name="Content Placeholder 2"/>
          <p:cNvSpPr>
            <a:spLocks noGrp="1"/>
          </p:cNvSpPr>
          <p:nvPr>
            <p:ph sz="quarter" idx="1"/>
          </p:nvPr>
        </p:nvSpPr>
        <p:spPr>
          <a:xfrm>
            <a:off x="457200" y="1219200"/>
            <a:ext cx="7467600" cy="5334000"/>
          </a:xfrm>
        </p:spPr>
        <p:txBody>
          <a:bodyPr>
            <a:normAutofit/>
          </a:bodyPr>
          <a:lstStyle/>
          <a:p>
            <a:pPr>
              <a:buFont typeface="Wingdings" pitchFamily="2" charset="2"/>
              <a:buChar char="q"/>
            </a:pPr>
            <a:r>
              <a:rPr lang="en-US" sz="2000" dirty="0" smtClean="0">
                <a:solidFill>
                  <a:srgbClr val="0070C0"/>
                </a:solidFill>
              </a:rPr>
              <a:t>New Comers (MC and AC)</a:t>
            </a:r>
          </a:p>
          <a:p>
            <a:pPr>
              <a:buFont typeface="Wingdings" pitchFamily="2" charset="2"/>
              <a:buChar char="ü"/>
            </a:pPr>
            <a:r>
              <a:rPr lang="en-US" sz="2000" dirty="0" smtClean="0"/>
              <a:t>Mark Customer(MC)</a:t>
            </a:r>
          </a:p>
          <a:p>
            <a:pPr marL="0" indent="0">
              <a:buNone/>
            </a:pPr>
            <a:r>
              <a:rPr lang="en-US" sz="2000" dirty="0" smtClean="0"/>
              <a:t>   new members who received  promotion</a:t>
            </a:r>
          </a:p>
          <a:p>
            <a:pPr>
              <a:buFont typeface="Wingdings" pitchFamily="2" charset="2"/>
              <a:buChar char="ü"/>
            </a:pPr>
            <a:r>
              <a:rPr lang="en-US" sz="2000" dirty="0" smtClean="0"/>
              <a:t>Automatical Customer(AC)</a:t>
            </a:r>
          </a:p>
          <a:p>
            <a:pPr marL="0" indent="0">
              <a:buNone/>
            </a:pPr>
            <a:r>
              <a:rPr lang="en-US" sz="2000" dirty="0"/>
              <a:t> </a:t>
            </a:r>
            <a:r>
              <a:rPr lang="en-US" sz="2000" dirty="0" smtClean="0"/>
              <a:t>  new members who didn’t receive any promotion</a:t>
            </a:r>
          </a:p>
          <a:p>
            <a:pPr marL="0" indent="0">
              <a:buNone/>
            </a:pPr>
            <a:r>
              <a:rPr lang="en-US" sz="2000" dirty="0"/>
              <a:t> </a:t>
            </a:r>
            <a:r>
              <a:rPr lang="en-US" sz="2000" dirty="0" smtClean="0"/>
              <a:t>  join in TC for friends’ recommendation </a:t>
            </a:r>
          </a:p>
          <a:p>
            <a:pPr marL="0" indent="0">
              <a:buNone/>
            </a:pPr>
            <a:endParaRPr lang="en-US" sz="2000" dirty="0" smtClean="0"/>
          </a:p>
        </p:txBody>
      </p:sp>
    </p:spTree>
    <p:extLst>
      <p:ext uri="{BB962C8B-B14F-4D97-AF65-F5344CB8AC3E}">
        <p14:creationId xmlns:p14="http://schemas.microsoft.com/office/powerpoint/2010/main" val="114684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Problem Formulation</a:t>
            </a:r>
            <a:endParaRPr lang="en-US" b="1" dirty="0">
              <a:solidFill>
                <a:srgbClr val="00B0F0"/>
              </a:solidFill>
            </a:endParaRPr>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smtClean="0"/>
              <a:t>Influence from community </a:t>
            </a:r>
          </a:p>
          <a:p>
            <a:pPr marL="457200" indent="-457200">
              <a:buFont typeface="+mj-lt"/>
              <a:buAutoNum type="arabicPeriod"/>
            </a:pPr>
            <a:r>
              <a:rPr lang="en-US" dirty="0" smtClean="0"/>
              <a:t>Influence to neighbors through “word of mouth”</a:t>
            </a:r>
          </a:p>
          <a:p>
            <a:pPr marL="457200" indent="-457200">
              <a:buFont typeface="+mj-lt"/>
              <a:buAutoNum type="arabicPeriod"/>
            </a:pPr>
            <a:endParaRPr lang="en-US" dirty="0" smtClean="0"/>
          </a:p>
          <a:p>
            <a:pPr marL="457200" indent="-457200">
              <a:buFont typeface="+mj-lt"/>
              <a:buAutoNum type="arabicPeriod"/>
            </a:pPr>
            <a:r>
              <a:rPr lang="en-US" dirty="0" smtClean="0"/>
              <a:t>Final influence from target Community to one individual</a:t>
            </a:r>
            <a:r>
              <a:rPr lang="en-US" i="1" dirty="0" smtClean="0"/>
              <a:t>  </a:t>
            </a:r>
            <a:r>
              <a:rPr lang="en-US" i="1" dirty="0" err="1" smtClean="0"/>
              <a:t>i</a:t>
            </a:r>
            <a:endParaRPr lang="en-US" i="1" dirty="0" smtClean="0"/>
          </a:p>
          <a:p>
            <a:pPr marL="457200" indent="-457200">
              <a:buFont typeface="+mj-lt"/>
              <a:buAutoNum type="arabicPeriod"/>
            </a:pPr>
            <a:endParaRPr lang="en-US" dirty="0" smtClean="0"/>
          </a:p>
          <a:p>
            <a:pPr marL="457200" indent="-457200">
              <a:buNone/>
            </a:pPr>
            <a:endParaRPr lang="en-US" dirty="0"/>
          </a:p>
        </p:txBody>
      </p:sp>
      <p:graphicFrame>
        <p:nvGraphicFramePr>
          <p:cNvPr id="4" name="Object 3"/>
          <p:cNvGraphicFramePr>
            <a:graphicFrameLocks noChangeAspect="1"/>
          </p:cNvGraphicFramePr>
          <p:nvPr/>
        </p:nvGraphicFramePr>
        <p:xfrm>
          <a:off x="4953000" y="1600200"/>
          <a:ext cx="685800" cy="533400"/>
        </p:xfrm>
        <a:graphic>
          <a:graphicData uri="http://schemas.openxmlformats.org/presentationml/2006/ole">
            <mc:AlternateContent xmlns:mc="http://schemas.openxmlformats.org/markup-compatibility/2006">
              <mc:Choice xmlns:v="urn:schemas-microsoft-com:vml" Requires="v">
                <p:oleObj spid="_x0000_s46115" name="Equation" r:id="rId3" imgW="431640" imgH="291960" progId="Equation.3">
                  <p:embed/>
                </p:oleObj>
              </mc:Choice>
              <mc:Fallback>
                <p:oleObj name="Equation" r:id="rId3" imgW="431640" imgH="291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685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066800" y="2514600"/>
          <a:ext cx="533400" cy="466725"/>
        </p:xfrm>
        <a:graphic>
          <a:graphicData uri="http://schemas.openxmlformats.org/presentationml/2006/ole">
            <mc:AlternateContent xmlns:mc="http://schemas.openxmlformats.org/markup-compatibility/2006">
              <mc:Choice xmlns:v="urn:schemas-microsoft-com:vml" Requires="v">
                <p:oleObj spid="_x0000_s46116" name="Equation" r:id="rId5" imgW="368280" imgH="304560" progId="Equation.3">
                  <p:embed/>
                </p:oleObj>
              </mc:Choice>
              <mc:Fallback>
                <p:oleObj name="Equation" r:id="rId5" imgW="36828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514600"/>
                        <a:ext cx="5334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438400" y="3733800"/>
          <a:ext cx="3581400" cy="838200"/>
        </p:xfrm>
        <a:graphic>
          <a:graphicData uri="http://schemas.openxmlformats.org/presentationml/2006/ole">
            <mc:AlternateContent xmlns:mc="http://schemas.openxmlformats.org/markup-compatibility/2006">
              <mc:Choice xmlns:v="urn:schemas-microsoft-com:vml" Requires="v">
                <p:oleObj spid="_x0000_s46117" name="Equation" r:id="rId7" imgW="1981080" imgH="444240" progId="Equation.3">
                  <p:embed/>
                </p:oleObj>
              </mc:Choice>
              <mc:Fallback>
                <p:oleObj name="Equation" r:id="rId7" imgW="198108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733800"/>
                        <a:ext cx="358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Community Expansion problem</a:t>
            </a:r>
            <a:endParaRPr lang="en-US" b="1" dirty="0">
              <a:solidFill>
                <a:srgbClr val="00B0F0"/>
              </a:solidFill>
            </a:endParaRPr>
          </a:p>
        </p:txBody>
      </p:sp>
      <p:sp>
        <p:nvSpPr>
          <p:cNvPr id="3" name="Content Placeholder 2"/>
          <p:cNvSpPr>
            <a:spLocks noGrp="1"/>
          </p:cNvSpPr>
          <p:nvPr>
            <p:ph sz="quarter" idx="1"/>
          </p:nvPr>
        </p:nvSpPr>
        <p:spPr>
          <a:xfrm>
            <a:off x="457200" y="1600200"/>
            <a:ext cx="7467600" cy="4873752"/>
          </a:xfrm>
        </p:spPr>
        <p:txBody>
          <a:bodyPr>
            <a:normAutofit lnSpcReduction="10000"/>
          </a:bodyPr>
          <a:lstStyle/>
          <a:p>
            <a:r>
              <a:rPr lang="en-US" dirty="0" smtClean="0"/>
              <a:t>Given social network </a:t>
            </a:r>
            <a:r>
              <a:rPr lang="en-US" i="1" dirty="0" smtClean="0"/>
              <a:t>G(V, E, W), </a:t>
            </a:r>
            <a:r>
              <a:rPr lang="en-US" dirty="0" smtClean="0"/>
              <a:t>sales list </a:t>
            </a:r>
            <a:r>
              <a:rPr lang="en-US" i="1" dirty="0" smtClean="0"/>
              <a:t>SL, </a:t>
            </a:r>
            <a:r>
              <a:rPr lang="en-US" dirty="0" smtClean="0"/>
              <a:t>target community </a:t>
            </a:r>
            <a:r>
              <a:rPr lang="en-US" i="1" dirty="0" smtClean="0"/>
              <a:t>TC </a:t>
            </a:r>
            <a:r>
              <a:rPr lang="en-US" dirty="0" smtClean="0"/>
              <a:t>and time slot</a:t>
            </a:r>
          </a:p>
          <a:p>
            <a:pPr>
              <a:buNone/>
            </a:pPr>
            <a:r>
              <a:rPr lang="en-US" dirty="0" smtClean="0"/>
              <a:t>    find nodes sets</a:t>
            </a:r>
            <a:r>
              <a:rPr lang="en-US" i="1" dirty="0" smtClean="0"/>
              <a:t> L</a:t>
            </a:r>
            <a:r>
              <a:rPr lang="en-US" i="1" baseline="-25000" dirty="0" smtClean="0"/>
              <a:t>t</a:t>
            </a:r>
            <a:r>
              <a:rPr lang="en-US" i="1" dirty="0" smtClean="0"/>
              <a:t> </a:t>
            </a:r>
            <a:r>
              <a:rPr lang="en-US" dirty="0" smtClean="0"/>
              <a:t>, such that the influence from </a:t>
            </a:r>
            <a:r>
              <a:rPr lang="en-US" i="1" dirty="0" smtClean="0"/>
              <a:t>TC </a:t>
            </a:r>
            <a:r>
              <a:rPr lang="en-US" dirty="0" smtClean="0"/>
              <a:t>to </a:t>
            </a:r>
            <a:r>
              <a:rPr lang="en-US" i="1" dirty="0" smtClean="0"/>
              <a:t>L</a:t>
            </a:r>
            <a:r>
              <a:rPr lang="en-US" i="1" baseline="-25000" dirty="0" smtClean="0"/>
              <a:t>t </a:t>
            </a:r>
          </a:p>
          <a:p>
            <a:pPr>
              <a:buNone/>
            </a:pPr>
            <a:endParaRPr lang="en-US" i="1" baseline="30000" dirty="0" smtClean="0"/>
          </a:p>
          <a:p>
            <a:pPr>
              <a:buNone/>
            </a:pPr>
            <a:endParaRPr lang="en-US" i="1" baseline="30000" dirty="0" smtClean="0"/>
          </a:p>
          <a:p>
            <a:pPr>
              <a:buNone/>
            </a:pPr>
            <a:endParaRPr lang="en-US" i="1" baseline="30000" dirty="0" smtClean="0"/>
          </a:p>
          <a:p>
            <a:pPr>
              <a:buNone/>
            </a:pPr>
            <a:endParaRPr lang="en-US" i="1" baseline="30000" dirty="0" smtClean="0"/>
          </a:p>
          <a:p>
            <a:pPr>
              <a:buNone/>
            </a:pPr>
            <a:endParaRPr lang="en-US" i="1" baseline="30000" dirty="0" smtClean="0"/>
          </a:p>
          <a:p>
            <a:pPr>
              <a:buNone/>
            </a:pPr>
            <a:r>
              <a:rPr lang="en-US" i="1" baseline="30000" dirty="0" smtClean="0"/>
              <a:t>                  </a:t>
            </a:r>
          </a:p>
          <a:p>
            <a:pPr>
              <a:buNone/>
            </a:pPr>
            <a:r>
              <a:rPr lang="en-US" sz="2000" i="1" baseline="30000" dirty="0" smtClean="0"/>
              <a:t>                      </a:t>
            </a:r>
            <a:r>
              <a:rPr lang="en-US" sz="2000" i="1" dirty="0" smtClean="0"/>
              <a:t>customers that receive promotion and join in TC(MC)</a:t>
            </a:r>
          </a:p>
          <a:p>
            <a:pPr>
              <a:buNone/>
            </a:pPr>
            <a:endParaRPr lang="en-US" sz="2000" i="1" baseline="30000" dirty="0" smtClean="0"/>
          </a:p>
          <a:p>
            <a:pPr>
              <a:buNone/>
            </a:pPr>
            <a:r>
              <a:rPr lang="en-US" i="1" dirty="0" smtClean="0"/>
              <a:t>              </a:t>
            </a:r>
            <a:r>
              <a:rPr lang="en-US" sz="2000" i="1" dirty="0" smtClean="0"/>
              <a:t>customers attract their neighbor(AC)</a:t>
            </a:r>
            <a:endParaRPr lang="en-US" i="1" baseline="30000" dirty="0" smtClean="0"/>
          </a:p>
          <a:p>
            <a:pPr>
              <a:buNone/>
            </a:pPr>
            <a:r>
              <a:rPr lang="en-US" i="1" baseline="-25000" dirty="0" smtClean="0"/>
              <a:t>                                               </a:t>
            </a:r>
          </a:p>
          <a:p>
            <a:pPr>
              <a:buNone/>
            </a:pPr>
            <a:r>
              <a:rPr lang="en-US" i="1" baseline="-25000" dirty="0" smtClean="0"/>
              <a:t>                       </a:t>
            </a:r>
          </a:p>
          <a:p>
            <a:pPr>
              <a:buNone/>
            </a:pPr>
            <a:endParaRPr lang="en-US" i="1" dirty="0"/>
          </a:p>
        </p:txBody>
      </p:sp>
      <p:graphicFrame>
        <p:nvGraphicFramePr>
          <p:cNvPr id="4" name="Object 3"/>
          <p:cNvGraphicFramePr>
            <a:graphicFrameLocks noChangeAspect="1"/>
          </p:cNvGraphicFramePr>
          <p:nvPr/>
        </p:nvGraphicFramePr>
        <p:xfrm>
          <a:off x="5943600" y="2057399"/>
          <a:ext cx="1143000" cy="332509"/>
        </p:xfrm>
        <a:graphic>
          <a:graphicData uri="http://schemas.openxmlformats.org/presentationml/2006/ole">
            <mc:AlternateContent xmlns:mc="http://schemas.openxmlformats.org/markup-compatibility/2006">
              <mc:Choice xmlns:v="urn:schemas-microsoft-com:vml" Requires="v">
                <p:oleObj spid="_x0000_s47150" name="Equation" r:id="rId3" imgW="698400" imgH="203040" progId="Equation.3">
                  <p:embed/>
                </p:oleObj>
              </mc:Choice>
              <mc:Fallback>
                <p:oleObj name="Equation" r:id="rId3" imgW="69840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057399"/>
                        <a:ext cx="1143000" cy="332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600200" y="3581400"/>
          <a:ext cx="6017895" cy="990600"/>
        </p:xfrm>
        <a:graphic>
          <a:graphicData uri="http://schemas.openxmlformats.org/presentationml/2006/ole">
            <mc:AlternateContent xmlns:mc="http://schemas.openxmlformats.org/markup-compatibility/2006">
              <mc:Choice xmlns:v="urn:schemas-microsoft-com:vml" Requires="v">
                <p:oleObj spid="_x0000_s47151" name="Equation" r:id="rId5" imgW="3085920" imgH="507960" progId="Equation.3">
                  <p:embed/>
                </p:oleObj>
              </mc:Choice>
              <mc:Fallback>
                <p:oleObj name="Equation" r:id="rId5" imgW="308592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581400"/>
                        <a:ext cx="601789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762000" y="4800600"/>
          <a:ext cx="685800" cy="533400"/>
        </p:xfrm>
        <a:graphic>
          <a:graphicData uri="http://schemas.openxmlformats.org/presentationml/2006/ole">
            <mc:AlternateContent xmlns:mc="http://schemas.openxmlformats.org/markup-compatibility/2006">
              <mc:Choice xmlns:v="urn:schemas-microsoft-com:vml" Requires="v">
                <p:oleObj spid="_x0000_s47152" name="Equation" r:id="rId7" imgW="431640" imgH="291960" progId="Equation.3">
                  <p:embed/>
                </p:oleObj>
              </mc:Choice>
              <mc:Fallback>
                <p:oleObj name="Equation" r:id="rId7" imgW="431640" imgH="291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800600"/>
                        <a:ext cx="685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9" name="Object 5"/>
          <p:cNvGraphicFramePr>
            <a:graphicFrameLocks noChangeAspect="1"/>
          </p:cNvGraphicFramePr>
          <p:nvPr/>
        </p:nvGraphicFramePr>
        <p:xfrm>
          <a:off x="838200" y="5410200"/>
          <a:ext cx="533400" cy="466725"/>
        </p:xfrm>
        <a:graphic>
          <a:graphicData uri="http://schemas.openxmlformats.org/presentationml/2006/ole">
            <mc:AlternateContent xmlns:mc="http://schemas.openxmlformats.org/markup-compatibility/2006">
              <mc:Choice xmlns:v="urn:schemas-microsoft-com:vml" Requires="v">
                <p:oleObj spid="_x0000_s47153" name="Equation" r:id="rId9" imgW="368280" imgH="304560" progId="Equation.3">
                  <p:embed/>
                </p:oleObj>
              </mc:Choice>
              <mc:Fallback>
                <p:oleObj name="Equation" r:id="rId9" imgW="368280" imgH="3045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5410200"/>
                        <a:ext cx="5334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92162"/>
          </a:xfrm>
        </p:spPr>
        <p:txBody>
          <a:bodyPr/>
          <a:lstStyle/>
          <a:p>
            <a:r>
              <a:rPr lang="en-US" b="1" dirty="0" smtClean="0">
                <a:solidFill>
                  <a:srgbClr val="00B0F0"/>
                </a:solidFill>
              </a:rPr>
              <a:t>Assumptions</a:t>
            </a:r>
            <a:endParaRPr lang="en-US" b="1" dirty="0">
              <a:solidFill>
                <a:srgbClr val="00B0F0"/>
              </a:solidFill>
            </a:endParaRPr>
          </a:p>
        </p:txBody>
      </p:sp>
      <p:sp>
        <p:nvSpPr>
          <p:cNvPr id="3" name="Content Placeholder 2"/>
          <p:cNvSpPr>
            <a:spLocks noGrp="1"/>
          </p:cNvSpPr>
          <p:nvPr>
            <p:ph sz="quarter" idx="1"/>
          </p:nvPr>
        </p:nvSpPr>
        <p:spPr>
          <a:xfrm>
            <a:off x="457200" y="1295400"/>
            <a:ext cx="8077200" cy="5178552"/>
          </a:xfrm>
        </p:spPr>
        <p:txBody>
          <a:bodyPr/>
          <a:lstStyle/>
          <a:p>
            <a:r>
              <a:rPr lang="en-US" dirty="0" smtClean="0">
                <a:solidFill>
                  <a:schemeClr val="accent1">
                    <a:lumMod val="75000"/>
                  </a:schemeClr>
                </a:solidFill>
              </a:rPr>
              <a:t>Specific </a:t>
            </a:r>
            <a:r>
              <a:rPr lang="en-US" dirty="0">
                <a:solidFill>
                  <a:schemeClr val="accent1">
                    <a:lumMod val="75000"/>
                  </a:schemeClr>
                </a:solidFill>
              </a:rPr>
              <a:t>potential client each </a:t>
            </a:r>
            <a:r>
              <a:rPr lang="en-US" dirty="0" smtClean="0">
                <a:solidFill>
                  <a:schemeClr val="accent1">
                    <a:lumMod val="75000"/>
                  </a:schemeClr>
                </a:solidFill>
              </a:rPr>
              <a:t>time</a:t>
            </a:r>
          </a:p>
          <a:p>
            <a:pPr>
              <a:buFont typeface="Wingdings" pitchFamily="2" charset="2"/>
              <a:buChar char="ü"/>
            </a:pPr>
            <a:r>
              <a:rPr lang="en-US" sz="2000" dirty="0" smtClean="0"/>
              <a:t>Do promotion to only one customer in SL each time.</a:t>
            </a:r>
          </a:p>
          <a:p>
            <a:pPr>
              <a:buFont typeface="Wingdings" pitchFamily="2" charset="2"/>
              <a:buChar char="ü"/>
            </a:pPr>
            <a:r>
              <a:rPr lang="en-US" sz="2000" dirty="0" smtClean="0"/>
              <a:t>One customer can receive promotion once and only once.</a:t>
            </a:r>
          </a:p>
          <a:p>
            <a:pPr>
              <a:buFont typeface="Wingdings" pitchFamily="2" charset="2"/>
              <a:buChar char="ü"/>
            </a:pPr>
            <a:endParaRPr lang="en-US" sz="2000" dirty="0"/>
          </a:p>
          <a:p>
            <a:r>
              <a:rPr lang="en-US" dirty="0" smtClean="0">
                <a:solidFill>
                  <a:schemeClr val="accent1">
                    <a:lumMod val="75000"/>
                  </a:schemeClr>
                </a:solidFill>
              </a:rPr>
              <a:t>Closed </a:t>
            </a:r>
            <a:r>
              <a:rPr lang="en-US" dirty="0">
                <a:solidFill>
                  <a:schemeClr val="accent1">
                    <a:lumMod val="75000"/>
                  </a:schemeClr>
                </a:solidFill>
              </a:rPr>
              <a:t>customers information open community </a:t>
            </a:r>
            <a:r>
              <a:rPr lang="en-US" dirty="0" smtClean="0">
                <a:solidFill>
                  <a:schemeClr val="accent1">
                    <a:lumMod val="75000"/>
                  </a:schemeClr>
                </a:solidFill>
              </a:rPr>
              <a:t>information</a:t>
            </a:r>
          </a:p>
          <a:p>
            <a:pPr>
              <a:buFont typeface="Wingdings" pitchFamily="2" charset="2"/>
              <a:buChar char="ü"/>
            </a:pPr>
            <a:r>
              <a:rPr lang="en-US" sz="2000" dirty="0" smtClean="0"/>
              <a:t> Sale Lists aren’t overlapping</a:t>
            </a:r>
          </a:p>
          <a:p>
            <a:pPr>
              <a:buFont typeface="Wingdings" pitchFamily="2" charset="2"/>
              <a:buChar char="ü"/>
            </a:pPr>
            <a:r>
              <a:rPr lang="en-US" sz="2000" dirty="0"/>
              <a:t> </a:t>
            </a:r>
            <a:r>
              <a:rPr lang="en-US" sz="2000" dirty="0" smtClean="0"/>
              <a:t>Everyone knows the latest Target </a:t>
            </a:r>
            <a:r>
              <a:rPr lang="en-US" sz="2000" dirty="0"/>
              <a:t>C</a:t>
            </a:r>
            <a:r>
              <a:rPr lang="en-US" sz="2000" dirty="0" smtClean="0"/>
              <a:t>ommunity structure</a:t>
            </a:r>
            <a:endParaRPr lang="en-US" sz="2000" dirty="0"/>
          </a:p>
          <a:p>
            <a:pPr marL="0" indent="0">
              <a:buNone/>
            </a:pPr>
            <a:endParaRPr lang="en-US" dirty="0"/>
          </a:p>
          <a:p>
            <a:r>
              <a:rPr lang="en-US" dirty="0">
                <a:solidFill>
                  <a:schemeClr val="accent1">
                    <a:lumMod val="75000"/>
                  </a:schemeClr>
                </a:solidFill>
              </a:rPr>
              <a:t>No new connection details</a:t>
            </a:r>
          </a:p>
          <a:p>
            <a:pPr>
              <a:buFont typeface="Wingdings" pitchFamily="2" charset="2"/>
              <a:buChar char="ü"/>
            </a:pPr>
            <a:r>
              <a:rPr lang="en-US" sz="2000" dirty="0" smtClean="0"/>
              <a:t>Don’t care about new connections of the new members </a:t>
            </a:r>
          </a:p>
          <a:p>
            <a:pPr>
              <a:buFont typeface="Wingdings" pitchFamily="2" charset="2"/>
              <a:buChar char="ü"/>
            </a:pPr>
            <a:r>
              <a:rPr lang="en-US" sz="2000" dirty="0" smtClean="0"/>
              <a:t>Large social network, small time slot, salesmen </a:t>
            </a:r>
            <a:endParaRPr lang="en-US" sz="2000" dirty="0"/>
          </a:p>
        </p:txBody>
      </p:sp>
    </p:spTree>
    <p:extLst>
      <p:ext uri="{BB962C8B-B14F-4D97-AF65-F5344CB8AC3E}">
        <p14:creationId xmlns:p14="http://schemas.microsoft.com/office/powerpoint/2010/main" val="1103330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7848600" cy="1143000"/>
          </a:xfrm>
        </p:spPr>
        <p:txBody>
          <a:bodyPr>
            <a:normAutofit/>
          </a:bodyPr>
          <a:lstStyle/>
          <a:p>
            <a:r>
              <a:rPr lang="en-US" sz="2800" b="1" dirty="0" smtClean="0">
                <a:solidFill>
                  <a:srgbClr val="00B0F0"/>
                </a:solidFill>
              </a:rPr>
              <a:t>Comparison with Influence Maximization problem</a:t>
            </a:r>
            <a:endParaRPr lang="en-US" sz="2800" b="1" dirty="0">
              <a:solidFill>
                <a:srgbClr val="00B0F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60311292"/>
              </p:ext>
            </p:extLst>
          </p:nvPr>
        </p:nvGraphicFramePr>
        <p:xfrm>
          <a:off x="457200" y="1600200"/>
          <a:ext cx="7848600" cy="2857500"/>
        </p:xfrm>
        <a:graphic>
          <a:graphicData uri="http://schemas.openxmlformats.org/drawingml/2006/table">
            <a:tbl>
              <a:tblPr firstRow="1" bandRow="1">
                <a:tableStyleId>{5C22544A-7EE6-4342-B048-85BDC9FD1C3A}</a:tableStyleId>
              </a:tblPr>
              <a:tblGrid>
                <a:gridCol w="3886200"/>
                <a:gridCol w="3962400"/>
              </a:tblGrid>
              <a:tr h="952500">
                <a:tc>
                  <a:txBody>
                    <a:bodyPr/>
                    <a:lstStyle/>
                    <a:p>
                      <a:r>
                        <a:rPr lang="en-US" sz="2400" dirty="0" smtClean="0"/>
                        <a:t>Community expansion problem</a:t>
                      </a:r>
                      <a:endParaRPr lang="en-US" sz="2400" dirty="0"/>
                    </a:p>
                  </a:txBody>
                  <a:tcPr/>
                </a:tc>
                <a:tc>
                  <a:txBody>
                    <a:bodyPr/>
                    <a:lstStyle/>
                    <a:p>
                      <a:r>
                        <a:rPr lang="en-US" sz="2400" dirty="0" smtClean="0"/>
                        <a:t>Influence maximization problem</a:t>
                      </a:r>
                      <a:endParaRPr lang="en-US" sz="2400" dirty="0"/>
                    </a:p>
                  </a:txBody>
                  <a:tcPr/>
                </a:tc>
              </a:tr>
              <a:tr h="952500">
                <a:tc>
                  <a:txBody>
                    <a:bodyPr/>
                    <a:lstStyle/>
                    <a:p>
                      <a:r>
                        <a:rPr lang="en-US" sz="2000" dirty="0" smtClean="0"/>
                        <a:t>Interfering</a:t>
                      </a:r>
                      <a:r>
                        <a:rPr lang="en-US" sz="2000" baseline="0" dirty="0" smtClean="0"/>
                        <a:t> during the whole expansion progress</a:t>
                      </a:r>
                      <a:endParaRPr lang="en-US" sz="2000" dirty="0"/>
                    </a:p>
                  </a:txBody>
                  <a:tcPr/>
                </a:tc>
                <a:tc>
                  <a:txBody>
                    <a:bodyPr/>
                    <a:lstStyle/>
                    <a:p>
                      <a:r>
                        <a:rPr lang="en-US" sz="2000" dirty="0" smtClean="0"/>
                        <a:t>Only once interfering at the start</a:t>
                      </a:r>
                      <a:r>
                        <a:rPr lang="en-US" sz="2000" baseline="0" dirty="0" smtClean="0"/>
                        <a:t> of infusion progress</a:t>
                      </a:r>
                      <a:endParaRPr lang="en-US" sz="2000" dirty="0"/>
                    </a:p>
                  </a:txBody>
                  <a:tcPr/>
                </a:tc>
              </a:tr>
              <a:tr h="952500">
                <a:tc>
                  <a:txBody>
                    <a:bodyPr/>
                    <a:lstStyle/>
                    <a:p>
                      <a:r>
                        <a:rPr lang="en-US" dirty="0" smtClean="0"/>
                        <a:t>Goal is </a:t>
                      </a:r>
                      <a:r>
                        <a:rPr lang="en-US" dirty="0" smtClean="0"/>
                        <a:t>to enlarge</a:t>
                      </a:r>
                      <a:r>
                        <a:rPr lang="en-US" baseline="0" dirty="0" smtClean="0"/>
                        <a:t> </a:t>
                      </a:r>
                      <a:r>
                        <a:rPr lang="en-US" baseline="0" dirty="0" smtClean="0"/>
                        <a:t>the target community based on community structure</a:t>
                      </a:r>
                      <a:endParaRPr lang="en-US" dirty="0"/>
                    </a:p>
                  </a:txBody>
                  <a:tcPr/>
                </a:tc>
                <a:tc>
                  <a:txBody>
                    <a:bodyPr/>
                    <a:lstStyle/>
                    <a:p>
                      <a:r>
                        <a:rPr lang="en-US" dirty="0" smtClean="0"/>
                        <a:t>Goal is </a:t>
                      </a:r>
                      <a:r>
                        <a:rPr lang="en-US" dirty="0" smtClean="0"/>
                        <a:t>to enlarge</a:t>
                      </a:r>
                      <a:r>
                        <a:rPr lang="en-US" baseline="0" dirty="0" smtClean="0"/>
                        <a:t> </a:t>
                      </a:r>
                      <a:r>
                        <a:rPr lang="en-US" baseline="0" dirty="0" smtClean="0"/>
                        <a:t>the influence from the initial seed set</a:t>
                      </a:r>
                      <a:endParaRPr lang="en-US" dirty="0"/>
                    </a:p>
                  </a:txBody>
                  <a:tcPr/>
                </a:tc>
              </a:tr>
            </a:tbl>
          </a:graphicData>
        </a:graphic>
      </p:graphicFrame>
    </p:spTree>
    <p:extLst>
      <p:ext uri="{BB962C8B-B14F-4D97-AF65-F5344CB8AC3E}">
        <p14:creationId xmlns:p14="http://schemas.microsoft.com/office/powerpoint/2010/main" val="822426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b="1" dirty="0" smtClean="0">
                <a:solidFill>
                  <a:srgbClr val="00B0F0"/>
                </a:solidFill>
              </a:rPr>
              <a:t>Models</a:t>
            </a:r>
            <a:endParaRPr lang="en-US" b="1" dirty="0">
              <a:solidFill>
                <a:srgbClr val="00B0F0"/>
              </a:solidFill>
            </a:endParaRPr>
          </a:p>
        </p:txBody>
      </p:sp>
      <p:sp>
        <p:nvSpPr>
          <p:cNvPr id="3" name="Content Placeholder 2"/>
          <p:cNvSpPr>
            <a:spLocks noGrp="1"/>
          </p:cNvSpPr>
          <p:nvPr>
            <p:ph sz="quarter" idx="1"/>
          </p:nvPr>
        </p:nvSpPr>
        <p:spPr>
          <a:xfrm>
            <a:off x="457200" y="1371600"/>
            <a:ext cx="7848600" cy="5102352"/>
          </a:xfrm>
        </p:spPr>
        <p:txBody>
          <a:bodyPr>
            <a:normAutofit/>
          </a:bodyPr>
          <a:lstStyle/>
          <a:p>
            <a:r>
              <a:rPr lang="en-US" sz="2800" dirty="0" smtClean="0">
                <a:solidFill>
                  <a:schemeClr val="accent1">
                    <a:lumMod val="75000"/>
                  </a:schemeClr>
                </a:solidFill>
              </a:rPr>
              <a:t>Observation 1 </a:t>
            </a:r>
          </a:p>
          <a:p>
            <a:pPr>
              <a:buFont typeface="Wingdings" pitchFamily="2" charset="2"/>
              <a:buChar char="ü"/>
            </a:pPr>
            <a:r>
              <a:rPr lang="en-US" dirty="0" smtClean="0"/>
              <a:t>The probability </a:t>
            </a:r>
            <a:r>
              <a:rPr lang="en-US" i="1" dirty="0" smtClean="0">
                <a:solidFill>
                  <a:srgbClr val="0070C0"/>
                </a:solidFill>
              </a:rPr>
              <a:t>p</a:t>
            </a:r>
            <a:r>
              <a:rPr lang="en-US" dirty="0" smtClean="0">
                <a:solidFill>
                  <a:srgbClr val="0070C0"/>
                </a:solidFill>
              </a:rPr>
              <a:t> </a:t>
            </a:r>
            <a:r>
              <a:rPr lang="en-US" dirty="0" smtClean="0"/>
              <a:t>of joining one community depends </a:t>
            </a:r>
            <a:r>
              <a:rPr lang="en-US" i="1" dirty="0" smtClean="0">
                <a:solidFill>
                  <a:srgbClr val="0070C0"/>
                </a:solidFill>
              </a:rPr>
              <a:t>k</a:t>
            </a:r>
            <a:r>
              <a:rPr lang="en-US" dirty="0" smtClean="0">
                <a:solidFill>
                  <a:srgbClr val="0070C0"/>
                </a:solidFill>
              </a:rPr>
              <a:t> </a:t>
            </a:r>
            <a:r>
              <a:rPr lang="en-US" dirty="0" smtClean="0"/>
              <a:t>friends in the community. </a:t>
            </a:r>
          </a:p>
          <a:p>
            <a:pPr>
              <a:buFont typeface="Wingdings" pitchFamily="2" charset="2"/>
              <a:buChar char="ü"/>
            </a:pPr>
            <a:r>
              <a:rPr lang="en-US" dirty="0" smtClean="0"/>
              <a:t>The relation between </a:t>
            </a:r>
            <a:r>
              <a:rPr lang="en-US" i="1" dirty="0" smtClean="0">
                <a:solidFill>
                  <a:srgbClr val="0070C0"/>
                </a:solidFill>
              </a:rPr>
              <a:t>p </a:t>
            </a:r>
            <a:r>
              <a:rPr lang="en-US" dirty="0" smtClean="0"/>
              <a:t>and </a:t>
            </a:r>
            <a:r>
              <a:rPr lang="en-US" i="1" dirty="0" smtClean="0">
                <a:solidFill>
                  <a:srgbClr val="0070C0"/>
                </a:solidFill>
              </a:rPr>
              <a:t>k</a:t>
            </a:r>
            <a:r>
              <a:rPr lang="en-US" i="1" dirty="0" smtClean="0"/>
              <a:t> </a:t>
            </a:r>
            <a:r>
              <a:rPr lang="en-US" dirty="0" smtClean="0"/>
              <a:t>are under the </a:t>
            </a:r>
            <a:r>
              <a:rPr lang="en-US" dirty="0" smtClean="0">
                <a:solidFill>
                  <a:srgbClr val="0070C0"/>
                </a:solidFill>
              </a:rPr>
              <a:t>“ law of diminishing returns</a:t>
            </a:r>
            <a:r>
              <a:rPr lang="en-US" dirty="0" smtClean="0"/>
              <a:t>”. i.e. additional </a:t>
            </a:r>
            <a:r>
              <a:rPr lang="en-US" i="1" dirty="0" smtClean="0">
                <a:solidFill>
                  <a:srgbClr val="0070C0"/>
                </a:solidFill>
              </a:rPr>
              <a:t>k</a:t>
            </a:r>
            <a:r>
              <a:rPr lang="en-US" dirty="0" smtClean="0"/>
              <a:t> has little impact on </a:t>
            </a:r>
            <a:r>
              <a:rPr lang="en-US" i="1" dirty="0" smtClean="0">
                <a:solidFill>
                  <a:srgbClr val="0070C0"/>
                </a:solidFill>
              </a:rPr>
              <a:t>p</a:t>
            </a:r>
          </a:p>
          <a:p>
            <a:pPr>
              <a:buFont typeface="Wingdings" pitchFamily="2" charset="2"/>
              <a:buChar char="ü"/>
            </a:pPr>
            <a:r>
              <a:rPr lang="en-US" dirty="0" smtClean="0"/>
              <a:t>The connection density of </a:t>
            </a:r>
            <a:r>
              <a:rPr lang="en-US" i="1" dirty="0" smtClean="0"/>
              <a:t>k</a:t>
            </a:r>
            <a:r>
              <a:rPr lang="en-US" dirty="0" smtClean="0"/>
              <a:t> friends effect </a:t>
            </a:r>
            <a:r>
              <a:rPr lang="en-US" i="1" dirty="0" smtClean="0"/>
              <a:t>p</a:t>
            </a:r>
          </a:p>
          <a:p>
            <a:pPr>
              <a:buFont typeface="Wingdings" pitchFamily="2" charset="2"/>
              <a:buChar char="ü"/>
            </a:pPr>
            <a:r>
              <a:rPr lang="en-US" dirty="0" smtClean="0"/>
              <a:t>If there are no friends in the Target Community, “</a:t>
            </a:r>
            <a:r>
              <a:rPr lang="en-US" dirty="0" smtClean="0">
                <a:solidFill>
                  <a:srgbClr val="0070C0"/>
                </a:solidFill>
              </a:rPr>
              <a:t>how far</a:t>
            </a:r>
            <a:r>
              <a:rPr lang="en-US" dirty="0" smtClean="0"/>
              <a:t>” from the </a:t>
            </a:r>
            <a:r>
              <a:rPr lang="en-US" dirty="0"/>
              <a:t>T</a:t>
            </a:r>
            <a:r>
              <a:rPr lang="en-US" dirty="0" smtClean="0"/>
              <a:t>arget Community infers “</a:t>
            </a:r>
            <a:r>
              <a:rPr lang="en-US" dirty="0" smtClean="0">
                <a:solidFill>
                  <a:srgbClr val="0070C0"/>
                </a:solidFill>
              </a:rPr>
              <a:t>how much</a:t>
            </a:r>
            <a:r>
              <a:rPr lang="en-US" dirty="0" smtClean="0"/>
              <a:t>” influence got from TC</a:t>
            </a:r>
            <a:endParaRPr lang="en-US" dirty="0"/>
          </a:p>
        </p:txBody>
      </p:sp>
    </p:spTree>
    <p:extLst>
      <p:ext uri="{BB962C8B-B14F-4D97-AF65-F5344CB8AC3E}">
        <p14:creationId xmlns:p14="http://schemas.microsoft.com/office/powerpoint/2010/main" val="2260355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b="1" dirty="0" smtClean="0">
                <a:solidFill>
                  <a:srgbClr val="00B0F0"/>
                </a:solidFill>
              </a:rPr>
              <a:t>Models</a:t>
            </a:r>
            <a:endParaRPr lang="en-US" b="1" dirty="0">
              <a:solidFill>
                <a:srgbClr val="00B0F0"/>
              </a:solidFill>
            </a:endParaRPr>
          </a:p>
        </p:txBody>
      </p:sp>
      <p:sp>
        <p:nvSpPr>
          <p:cNvPr id="3" name="Content Placeholder 2"/>
          <p:cNvSpPr>
            <a:spLocks noGrp="1"/>
          </p:cNvSpPr>
          <p:nvPr>
            <p:ph sz="quarter" idx="1"/>
          </p:nvPr>
        </p:nvSpPr>
        <p:spPr>
          <a:xfrm>
            <a:off x="457200" y="1447800"/>
            <a:ext cx="7467600" cy="5026152"/>
          </a:xfrm>
        </p:spPr>
        <p:txBody>
          <a:bodyPr/>
          <a:lstStyle/>
          <a:p>
            <a:r>
              <a:rPr lang="en-US" sz="2800" dirty="0" smtClean="0">
                <a:solidFill>
                  <a:schemeClr val="accent1">
                    <a:lumMod val="75000"/>
                  </a:schemeClr>
                </a:solidFill>
              </a:rPr>
              <a:t>Observation 2</a:t>
            </a:r>
          </a:p>
          <a:p>
            <a:pPr>
              <a:buFont typeface="Wingdings" pitchFamily="2" charset="2"/>
              <a:buChar char="Ø"/>
            </a:pPr>
            <a:r>
              <a:rPr lang="en-US" dirty="0"/>
              <a:t>celebrities has positive impact on consumer attitudes </a:t>
            </a:r>
            <a:r>
              <a:rPr lang="en-US" dirty="0" smtClean="0"/>
              <a:t>towards the </a:t>
            </a:r>
            <a:r>
              <a:rPr lang="en-US" dirty="0"/>
              <a:t>brand and purchase </a:t>
            </a:r>
            <a:r>
              <a:rPr lang="en-US" dirty="0" smtClean="0"/>
              <a:t>intention</a:t>
            </a:r>
          </a:p>
          <a:p>
            <a:pPr>
              <a:buFont typeface="Wingdings" pitchFamily="2" charset="2"/>
              <a:buChar char="Ø"/>
            </a:pPr>
            <a:r>
              <a:rPr lang="en-US" dirty="0"/>
              <a:t>In the real world </a:t>
            </a:r>
            <a:r>
              <a:rPr lang="en-US" dirty="0" smtClean="0"/>
              <a:t>the celebrities </a:t>
            </a:r>
            <a:r>
              <a:rPr lang="en-US" dirty="0"/>
              <a:t>are more likely be known by </a:t>
            </a:r>
            <a:r>
              <a:rPr lang="en-US" dirty="0" smtClean="0"/>
              <a:t>others</a:t>
            </a:r>
          </a:p>
          <a:p>
            <a:pPr>
              <a:buFont typeface="Wingdings" pitchFamily="2" charset="2"/>
              <a:buChar char="Ø"/>
            </a:pPr>
            <a:r>
              <a:rPr lang="en-US" dirty="0" smtClean="0"/>
              <a:t>In the social network graph, nodes with more neighbors can be seen as “celebrities”, which can effect more customers</a:t>
            </a:r>
            <a:endParaRPr lang="en-US" dirty="0"/>
          </a:p>
        </p:txBody>
      </p:sp>
    </p:spTree>
    <p:extLst>
      <p:ext uri="{BB962C8B-B14F-4D97-AF65-F5344CB8AC3E}">
        <p14:creationId xmlns:p14="http://schemas.microsoft.com/office/powerpoint/2010/main" val="2146788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b="1" dirty="0" smtClean="0">
                <a:solidFill>
                  <a:srgbClr val="00B0F0"/>
                </a:solidFill>
              </a:rPr>
              <a:t>Adopter Model</a:t>
            </a:r>
            <a:endParaRPr lang="en-US" b="1" dirty="0">
              <a:solidFill>
                <a:srgbClr val="00B0F0"/>
              </a:solidFill>
            </a:endParaRPr>
          </a:p>
        </p:txBody>
      </p:sp>
      <p:sp>
        <p:nvSpPr>
          <p:cNvPr id="6" name="Content Placeholder 5"/>
          <p:cNvSpPr>
            <a:spLocks noGrp="1"/>
          </p:cNvSpPr>
          <p:nvPr>
            <p:ph sz="quarter" idx="1"/>
          </p:nvPr>
        </p:nvSpPr>
        <p:spPr>
          <a:xfrm>
            <a:off x="457200" y="1600200"/>
            <a:ext cx="7467600" cy="3962400"/>
          </a:xfrm>
        </p:spPr>
        <p:txBody>
          <a:bodyPr>
            <a:normAutofit/>
          </a:bodyPr>
          <a:lstStyle/>
          <a:p>
            <a:r>
              <a:rPr lang="en-US" i="1" dirty="0" smtClean="0">
                <a:solidFill>
                  <a:schemeClr val="accent1"/>
                </a:solidFill>
                <a:latin typeface="Constantia"/>
              </a:rPr>
              <a:t> </a:t>
            </a:r>
            <a:r>
              <a:rPr lang="el-GR" i="1" dirty="0" smtClean="0">
                <a:solidFill>
                  <a:schemeClr val="accent1"/>
                </a:solidFill>
                <a:latin typeface="Constantia"/>
              </a:rPr>
              <a:t>η</a:t>
            </a:r>
            <a:r>
              <a:rPr lang="en-US" i="1" dirty="0" smtClean="0">
                <a:solidFill>
                  <a:schemeClr val="accent1"/>
                </a:solidFill>
                <a:latin typeface="Constantia"/>
              </a:rPr>
              <a:t> </a:t>
            </a:r>
            <a:r>
              <a:rPr lang="en-US" dirty="0" smtClean="0">
                <a:latin typeface="Constantia"/>
              </a:rPr>
              <a:t>denotes the value of how easy an individual adopts the promotion from </a:t>
            </a:r>
            <a:r>
              <a:rPr lang="en-US" i="1" dirty="0" smtClean="0">
                <a:latin typeface="Constantia"/>
              </a:rPr>
              <a:t>TC</a:t>
            </a:r>
            <a:r>
              <a:rPr lang="en-US" dirty="0" smtClean="0">
                <a:latin typeface="Constantia"/>
              </a:rPr>
              <a:t>.</a:t>
            </a:r>
          </a:p>
          <a:p>
            <a:r>
              <a:rPr lang="en-US" dirty="0" smtClean="0"/>
              <a:t> </a:t>
            </a:r>
            <a:r>
              <a:rPr lang="en-US" i="1" dirty="0" smtClean="0">
                <a:solidFill>
                  <a:schemeClr val="accent1"/>
                </a:solidFill>
              </a:rPr>
              <a:t>a</a:t>
            </a:r>
            <a:r>
              <a:rPr lang="en-US" i="1" baseline="-25000" dirty="0" smtClean="0">
                <a:solidFill>
                  <a:schemeClr val="accent1"/>
                </a:solidFill>
              </a:rPr>
              <a:t>1</a:t>
            </a:r>
            <a:r>
              <a:rPr lang="en-US" i="1" dirty="0" smtClean="0">
                <a:solidFill>
                  <a:schemeClr val="accent1"/>
                </a:solidFill>
              </a:rPr>
              <a:t> a</a:t>
            </a:r>
            <a:r>
              <a:rPr lang="en-US" i="1" baseline="-25000" dirty="0" smtClean="0">
                <a:solidFill>
                  <a:schemeClr val="accent1"/>
                </a:solidFill>
              </a:rPr>
              <a:t>2</a:t>
            </a:r>
            <a:r>
              <a:rPr lang="en-US" i="1" dirty="0" smtClean="0">
                <a:solidFill>
                  <a:schemeClr val="accent1"/>
                </a:solidFill>
              </a:rPr>
              <a:t> a</a:t>
            </a:r>
            <a:r>
              <a:rPr lang="en-US" i="1" baseline="-25000" dirty="0" smtClean="0">
                <a:solidFill>
                  <a:schemeClr val="accent1"/>
                </a:solidFill>
              </a:rPr>
              <a:t>3</a:t>
            </a:r>
            <a:r>
              <a:rPr lang="en-US" i="1" dirty="0" smtClean="0">
                <a:solidFill>
                  <a:schemeClr val="accent1"/>
                </a:solidFill>
              </a:rPr>
              <a:t> a</a:t>
            </a:r>
            <a:r>
              <a:rPr lang="en-US" i="1" baseline="-25000" dirty="0" smtClean="0">
                <a:solidFill>
                  <a:schemeClr val="accent1"/>
                </a:solidFill>
              </a:rPr>
              <a:t>4</a:t>
            </a:r>
            <a:r>
              <a:rPr lang="en-US" i="1" dirty="0" smtClean="0">
                <a:solidFill>
                  <a:schemeClr val="accent1"/>
                </a:solidFill>
              </a:rPr>
              <a:t> </a:t>
            </a:r>
            <a:r>
              <a:rPr lang="en-US" dirty="0" smtClean="0"/>
              <a:t>are adjusted parameters</a:t>
            </a:r>
          </a:p>
          <a:p>
            <a:r>
              <a:rPr lang="en-US" i="1" dirty="0" smtClean="0"/>
              <a:t> </a:t>
            </a:r>
            <a:r>
              <a:rPr lang="en-US" i="1" dirty="0" smtClean="0">
                <a:solidFill>
                  <a:schemeClr val="accent1"/>
                </a:solidFill>
              </a:rPr>
              <a:t>k</a:t>
            </a:r>
            <a:r>
              <a:rPr lang="en-US" i="1" dirty="0" smtClean="0"/>
              <a:t> </a:t>
            </a:r>
            <a:r>
              <a:rPr lang="en-US" dirty="0" smtClean="0"/>
              <a:t>is the number of friends in </a:t>
            </a:r>
            <a:r>
              <a:rPr lang="en-US" i="1" dirty="0" smtClean="0"/>
              <a:t>TC</a:t>
            </a:r>
          </a:p>
          <a:p>
            <a:r>
              <a:rPr lang="en-US" i="1" dirty="0" smtClean="0"/>
              <a:t> </a:t>
            </a:r>
            <a:r>
              <a:rPr lang="en-US" i="1" dirty="0" smtClean="0">
                <a:solidFill>
                  <a:schemeClr val="accent1"/>
                </a:solidFill>
              </a:rPr>
              <a:t>n</a:t>
            </a:r>
            <a:r>
              <a:rPr lang="en-US" i="1" dirty="0" smtClean="0"/>
              <a:t> </a:t>
            </a:r>
            <a:r>
              <a:rPr lang="en-US" dirty="0" smtClean="0"/>
              <a:t>is the number of neighbors</a:t>
            </a:r>
            <a:endParaRPr lang="en-US" i="1" dirty="0"/>
          </a:p>
        </p:txBody>
      </p:sp>
      <p:pic>
        <p:nvPicPr>
          <p:cNvPr id="19459" name="Picture 3"/>
          <p:cNvPicPr>
            <a:picLocks noChangeAspect="1" noChangeArrowheads="1"/>
          </p:cNvPicPr>
          <p:nvPr/>
        </p:nvPicPr>
        <p:blipFill>
          <a:blip r:embed="rId2" cstate="print"/>
          <a:srcRect/>
          <a:stretch>
            <a:fillRect/>
          </a:stretch>
        </p:blipFill>
        <p:spPr bwMode="auto">
          <a:xfrm>
            <a:off x="838200" y="3886200"/>
            <a:ext cx="6915150" cy="1285875"/>
          </a:xfrm>
          <a:prstGeom prst="rect">
            <a:avLst/>
          </a:prstGeom>
          <a:noFill/>
          <a:ln w="9525">
            <a:noFill/>
            <a:miter lim="800000"/>
            <a:headEnd/>
            <a:tailEnd/>
          </a:ln>
        </p:spPr>
      </p:pic>
    </p:spTree>
    <p:extLst>
      <p:ext uri="{BB962C8B-B14F-4D97-AF65-F5344CB8AC3E}">
        <p14:creationId xmlns:p14="http://schemas.microsoft.com/office/powerpoint/2010/main" val="3787027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868362"/>
          </a:xfrm>
        </p:spPr>
        <p:txBody>
          <a:bodyPr/>
          <a:lstStyle/>
          <a:p>
            <a:r>
              <a:rPr lang="en-US" b="1" dirty="0" smtClean="0">
                <a:solidFill>
                  <a:srgbClr val="00B0F0"/>
                </a:solidFill>
              </a:rPr>
              <a:t>Adopter Model</a:t>
            </a:r>
            <a:endParaRPr lang="en-US" b="1" dirty="0">
              <a:solidFill>
                <a:srgbClr val="00B0F0"/>
              </a:solidFill>
            </a:endParaRPr>
          </a:p>
        </p:txBody>
      </p:sp>
      <p:sp>
        <p:nvSpPr>
          <p:cNvPr id="5" name="Content Placeholder 4"/>
          <p:cNvSpPr>
            <a:spLocks noGrp="1"/>
          </p:cNvSpPr>
          <p:nvPr>
            <p:ph sz="quarter" idx="1"/>
          </p:nvPr>
        </p:nvSpPr>
        <p:spPr>
          <a:xfrm>
            <a:off x="457200" y="1371600"/>
            <a:ext cx="7467600" cy="5102352"/>
          </a:xfrm>
        </p:spPr>
        <p:txBody>
          <a:bodyPr/>
          <a:lstStyle/>
          <a:p>
            <a:endParaRPr lang="en-US" dirty="0" smtClean="0"/>
          </a:p>
          <a:p>
            <a:endParaRPr lang="en-US" dirty="0"/>
          </a:p>
          <a:p>
            <a:pPr marL="0" indent="0">
              <a:buNone/>
            </a:pPr>
            <a:endParaRPr lang="en-US" sz="2000" i="1" dirty="0" smtClean="0"/>
          </a:p>
          <a:p>
            <a:r>
              <a:rPr lang="en-US" sz="2000" i="1" dirty="0" smtClean="0"/>
              <a:t>p</a:t>
            </a:r>
            <a:r>
              <a:rPr lang="en-US" sz="2000" dirty="0" smtClean="0"/>
              <a:t> is not linearly increase with </a:t>
            </a:r>
            <a:r>
              <a:rPr lang="en-US" sz="2000" i="1" dirty="0" smtClean="0"/>
              <a:t>k</a:t>
            </a:r>
          </a:p>
          <a:p>
            <a:r>
              <a:rPr lang="en-US" sz="2000" dirty="0" smtClean="0"/>
              <a:t>k/n: when node A and node B both have 4 friends in TC, but A has 100 neighbors while B has 7 neighbors</a:t>
            </a:r>
          </a:p>
          <a:p>
            <a:endParaRPr lang="en-US" sz="2000" dirty="0" smtClean="0"/>
          </a:p>
          <a:p>
            <a:endParaRPr lang="en-US" sz="2000" dirty="0"/>
          </a:p>
          <a:p>
            <a:endParaRPr lang="en-US" sz="2000" dirty="0" smtClean="0"/>
          </a:p>
          <a:p>
            <a:r>
              <a:rPr lang="el-GR" sz="2000" dirty="0" smtClean="0"/>
              <a:t>ρ</a:t>
            </a:r>
            <a:r>
              <a:rPr lang="en-US" sz="2000" dirty="0" smtClean="0"/>
              <a:t> is the number of pairs among  </a:t>
            </a:r>
            <a:r>
              <a:rPr lang="en-US" sz="2000" i="1" dirty="0" smtClean="0"/>
              <a:t>k</a:t>
            </a:r>
            <a:r>
              <a:rPr lang="en-US" sz="2000" dirty="0" smtClean="0"/>
              <a:t> friends</a:t>
            </a:r>
          </a:p>
          <a:p>
            <a:endParaRPr lang="en-US" sz="2000" dirty="0" smtClean="0"/>
          </a:p>
          <a:p>
            <a:pPr marL="0" indent="0">
              <a:buNone/>
            </a:pPr>
            <a:r>
              <a:rPr lang="en-US" sz="2000" dirty="0" smtClean="0"/>
              <a:t>                        is the total pairs if any two nodes in </a:t>
            </a:r>
            <a:r>
              <a:rPr lang="en-US" sz="2000" i="1" dirty="0" smtClean="0"/>
              <a:t>k</a:t>
            </a:r>
            <a:r>
              <a:rPr lang="en-US" sz="2000" dirty="0" smtClean="0"/>
              <a:t> friends have a connection</a:t>
            </a:r>
            <a:endParaRPr lang="en-US"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815686"/>
            <a:ext cx="2752725" cy="95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968" y="5486400"/>
            <a:ext cx="1185863" cy="58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 name="Picture 1"/>
          <p:cNvPicPr>
            <a:picLocks noChangeAspect="1" noChangeArrowheads="1"/>
          </p:cNvPicPr>
          <p:nvPr/>
        </p:nvPicPr>
        <p:blipFill>
          <a:blip r:embed="rId4" cstate="print"/>
          <a:srcRect/>
          <a:stretch>
            <a:fillRect/>
          </a:stretch>
        </p:blipFill>
        <p:spPr bwMode="auto">
          <a:xfrm>
            <a:off x="685800" y="1219200"/>
            <a:ext cx="6915150" cy="1285875"/>
          </a:xfrm>
          <a:prstGeom prst="rect">
            <a:avLst/>
          </a:prstGeom>
          <a:noFill/>
          <a:ln w="9525">
            <a:noFill/>
            <a:miter lim="800000"/>
            <a:headEnd/>
            <a:tailEnd/>
          </a:ln>
        </p:spPr>
      </p:pic>
    </p:spTree>
    <p:extLst>
      <p:ext uri="{BB962C8B-B14F-4D97-AF65-F5344CB8AC3E}">
        <p14:creationId xmlns:p14="http://schemas.microsoft.com/office/powerpoint/2010/main" val="131044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864352"/>
          </a:xfrm>
        </p:spPr>
        <p:txBody>
          <a:bodyPr/>
          <a:lstStyle/>
          <a:p>
            <a:r>
              <a:rPr lang="en-US" sz="2800" dirty="0" smtClean="0"/>
              <a:t>Problem </a:t>
            </a:r>
            <a:r>
              <a:rPr lang="en-US" sz="2800" dirty="0" smtClean="0"/>
              <a:t>Motivation</a:t>
            </a:r>
            <a:endParaRPr lang="en-US" sz="2800" dirty="0" smtClean="0"/>
          </a:p>
          <a:p>
            <a:r>
              <a:rPr lang="en-US" sz="2800" dirty="0" smtClean="0"/>
              <a:t>Problem Formulation</a:t>
            </a:r>
          </a:p>
          <a:p>
            <a:r>
              <a:rPr lang="en-US" sz="2800" dirty="0" smtClean="0"/>
              <a:t>Models</a:t>
            </a:r>
          </a:p>
          <a:p>
            <a:pPr lvl="1">
              <a:buFont typeface="Wingdings" pitchFamily="2" charset="2"/>
              <a:buChar char="ü"/>
            </a:pPr>
            <a:r>
              <a:rPr lang="en-US" dirty="0" smtClean="0"/>
              <a:t>Adopter Model</a:t>
            </a:r>
          </a:p>
          <a:p>
            <a:pPr lvl="1">
              <a:buFont typeface="Wingdings" pitchFamily="2" charset="2"/>
              <a:buChar char="ü"/>
            </a:pPr>
            <a:r>
              <a:rPr lang="en-US" dirty="0" smtClean="0"/>
              <a:t>Benefit Model</a:t>
            </a:r>
          </a:p>
          <a:p>
            <a:pPr lvl="1">
              <a:buFont typeface="Wingdings" pitchFamily="2" charset="2"/>
              <a:buChar char="ü"/>
            </a:pPr>
            <a:r>
              <a:rPr lang="en-US" dirty="0" smtClean="0"/>
              <a:t>Combine Model</a:t>
            </a:r>
          </a:p>
          <a:p>
            <a:r>
              <a:rPr lang="en-US" sz="2800" dirty="0" smtClean="0"/>
              <a:t>Algorithm</a:t>
            </a:r>
          </a:p>
          <a:p>
            <a:r>
              <a:rPr lang="en-US" sz="2800" dirty="0" smtClean="0"/>
              <a:t>Experiments</a:t>
            </a:r>
          </a:p>
          <a:p>
            <a:r>
              <a:rPr lang="en-US" sz="2800" dirty="0" smtClean="0"/>
              <a:t>Conclusion</a:t>
            </a:r>
            <a:endParaRPr lang="en-US" sz="2800" dirty="0"/>
          </a:p>
        </p:txBody>
      </p:sp>
    </p:spTree>
    <p:extLst>
      <p:ext uri="{BB962C8B-B14F-4D97-AF65-F5344CB8AC3E}">
        <p14:creationId xmlns:p14="http://schemas.microsoft.com/office/powerpoint/2010/main" val="153337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Adopter Model</a:t>
            </a:r>
            <a:endParaRPr lang="en-US" b="1" dirty="0">
              <a:solidFill>
                <a:srgbClr val="00B0F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endParaRPr lang="en-US" dirty="0" smtClean="0"/>
              </a:p>
              <a:p>
                <a:endParaRPr lang="en-US" dirty="0"/>
              </a:p>
              <a:p>
                <a:r>
                  <a:rPr lang="en-US" dirty="0"/>
                  <a:t> </a:t>
                </a:r>
                <a:r>
                  <a:rPr lang="en-US" dirty="0" smtClean="0"/>
                  <a:t>In fig.a </a:t>
                </a:r>
              </a:p>
              <a:p>
                <a:pPr marL="0" indent="0">
                  <a:buNone/>
                </a:pPr>
                <a14:m>
                  <m:oMath xmlns:m="http://schemas.openxmlformats.org/officeDocument/2006/math">
                    <m:sSub>
                      <m:sSubPr>
                        <m:ctrlPr>
                          <a:rPr lang="en-US" i="1" smtClean="0">
                            <a:latin typeface="Cambria Math"/>
                          </a:rPr>
                        </m:ctrlPr>
                      </m:sSubPr>
                      <m:e>
                        <m:r>
                          <a:rPr lang="en-US" b="0" i="1" smtClean="0">
                            <a:latin typeface="Cambria Math"/>
                          </a:rPr>
                          <m:t>𝑑</m:t>
                        </m:r>
                      </m:e>
                      <m:sub>
                        <m:r>
                          <a:rPr lang="en-US" b="0" i="1" smtClean="0">
                            <a:latin typeface="Cambria Math"/>
                          </a:rPr>
                          <m:t>𝑖𝑛</m:t>
                        </m:r>
                      </m:sub>
                    </m:sSub>
                  </m:oMath>
                </a14:m>
                <a:r>
                  <a:rPr lang="en-US" dirty="0" smtClean="0"/>
                  <a:t>= 1</a:t>
                </a:r>
              </a:p>
              <a:p>
                <a:r>
                  <a:rPr lang="en-US" dirty="0" smtClean="0"/>
                  <a:t>In </a:t>
                </a:r>
                <a:r>
                  <a:rPr lang="en-US" dirty="0" err="1" smtClean="0"/>
                  <a:t>fig.b</a:t>
                </a:r>
                <a:endParaRPr lang="en-US" dirty="0" smtClean="0"/>
              </a:p>
              <a:p>
                <a:pPr marL="0" indent="0">
                  <a:buNone/>
                </a:pPr>
                <a14:m>
                  <m:oMath xmlns:m="http://schemas.openxmlformats.org/officeDocument/2006/math">
                    <m:sSub>
                      <m:sSubPr>
                        <m:ctrlPr>
                          <a:rPr lang="en-US" i="1" smtClean="0">
                            <a:latin typeface="Cambria Math"/>
                          </a:rPr>
                        </m:ctrlPr>
                      </m:sSubPr>
                      <m:e>
                        <m:r>
                          <a:rPr lang="en-US" i="1">
                            <a:latin typeface="Cambria Math"/>
                          </a:rPr>
                          <m:t>𝑑</m:t>
                        </m:r>
                      </m:e>
                      <m:sub>
                        <m:r>
                          <a:rPr lang="en-US" i="1">
                            <a:latin typeface="Cambria Math"/>
                          </a:rPr>
                          <m:t>𝑖𝑛</m:t>
                        </m:r>
                      </m:sub>
                    </m:sSub>
                  </m:oMath>
                </a14:m>
                <a:r>
                  <a:rPr lang="en-US" dirty="0"/>
                  <a:t>= </a:t>
                </a:r>
                <a:r>
                  <a:rPr lang="en-US" dirty="0" smtClean="0"/>
                  <a:t>0</a:t>
                </a:r>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cstate="print"/>
                <a:stretch>
                  <a:fillRect l="-327"/>
                </a:stretch>
              </a:blipFill>
            </p:spPr>
            <p:txBody>
              <a:bodyPr/>
              <a:lstStyle/>
              <a:p>
                <a:r>
                  <a:rPr lang="en-US" dirty="0">
                    <a:noFill/>
                  </a:rPr>
                  <a:t> </a:t>
                </a:r>
              </a:p>
            </p:txBody>
          </p:sp>
        </mc:Fallback>
      </mc:AlternateContent>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200"/>
            <a:ext cx="2752725" cy="95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9" name="Picture 1"/>
          <p:cNvPicPr>
            <a:picLocks noChangeAspect="1" noChangeArrowheads="1"/>
          </p:cNvPicPr>
          <p:nvPr/>
        </p:nvPicPr>
        <p:blipFill>
          <a:blip r:embed="rId4" cstate="print"/>
          <a:srcRect/>
          <a:stretch>
            <a:fillRect/>
          </a:stretch>
        </p:blipFill>
        <p:spPr bwMode="auto">
          <a:xfrm>
            <a:off x="2743200" y="2674463"/>
            <a:ext cx="4724400" cy="2659537"/>
          </a:xfrm>
          <a:prstGeom prst="rect">
            <a:avLst/>
          </a:prstGeom>
          <a:noFill/>
          <a:ln w="9525">
            <a:noFill/>
            <a:miter lim="800000"/>
            <a:headEnd/>
            <a:tailEnd/>
          </a:ln>
        </p:spPr>
      </p:pic>
    </p:spTree>
    <p:extLst>
      <p:ext uri="{BB962C8B-B14F-4D97-AF65-F5344CB8AC3E}">
        <p14:creationId xmlns:p14="http://schemas.microsoft.com/office/powerpoint/2010/main" val="1896628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b="1" dirty="0" smtClean="0">
                <a:solidFill>
                  <a:srgbClr val="00B0F0"/>
                </a:solidFill>
              </a:rPr>
              <a:t>Benefit Model</a:t>
            </a:r>
            <a:endParaRPr lang="en-US" b="1" dirty="0">
              <a:solidFill>
                <a:srgbClr val="00B0F0"/>
              </a:solidFill>
            </a:endParaRPr>
          </a:p>
        </p:txBody>
      </p:sp>
      <p:sp>
        <p:nvSpPr>
          <p:cNvPr id="8" name="Content Placeholder 7"/>
          <p:cNvSpPr>
            <a:spLocks noGrp="1"/>
          </p:cNvSpPr>
          <p:nvPr>
            <p:ph sz="quarter" idx="1"/>
          </p:nvPr>
        </p:nvSpPr>
        <p:spPr>
          <a:xfrm>
            <a:off x="457200" y="1447800"/>
            <a:ext cx="7467600" cy="2286000"/>
          </a:xfrm>
          <a:ln>
            <a:noFill/>
          </a:ln>
        </p:spPr>
        <p:txBody>
          <a:bodyPr>
            <a:normAutofit fontScale="92500"/>
          </a:bodyPr>
          <a:lstStyle/>
          <a:p>
            <a:r>
              <a:rPr lang="en-US" dirty="0" smtClean="0"/>
              <a:t> </a:t>
            </a:r>
            <a:r>
              <a:rPr lang="el-GR" i="1" dirty="0" smtClean="0">
                <a:solidFill>
                  <a:schemeClr val="accent1"/>
                </a:solidFill>
                <a:latin typeface="Constantia"/>
              </a:rPr>
              <a:t>θ</a:t>
            </a:r>
            <a:r>
              <a:rPr lang="en-US" dirty="0" smtClean="0">
                <a:latin typeface="Constantia"/>
              </a:rPr>
              <a:t> denotes the benefit that an individual can bring into </a:t>
            </a:r>
            <a:r>
              <a:rPr lang="en-US" i="1" dirty="0" smtClean="0">
                <a:latin typeface="Constantia"/>
              </a:rPr>
              <a:t>TC. </a:t>
            </a:r>
            <a:r>
              <a:rPr lang="en-US" dirty="0" smtClean="0">
                <a:latin typeface="Constantia"/>
              </a:rPr>
              <a:t>This model is important when the marketing strategy considers the cost constraints.</a:t>
            </a:r>
          </a:p>
          <a:p>
            <a:r>
              <a:rPr lang="en-US" i="1" dirty="0" smtClean="0">
                <a:latin typeface="Constantia"/>
              </a:rPr>
              <a:t> </a:t>
            </a:r>
            <a:r>
              <a:rPr lang="en-US" i="1" dirty="0" smtClean="0">
                <a:solidFill>
                  <a:schemeClr val="accent1"/>
                </a:solidFill>
                <a:latin typeface="Constantia"/>
              </a:rPr>
              <a:t>b</a:t>
            </a:r>
            <a:r>
              <a:rPr lang="en-US" i="1" baseline="-25000" dirty="0" smtClean="0">
                <a:solidFill>
                  <a:schemeClr val="accent1"/>
                </a:solidFill>
                <a:latin typeface="Constantia"/>
              </a:rPr>
              <a:t>1</a:t>
            </a:r>
            <a:r>
              <a:rPr lang="en-US" i="1" dirty="0" smtClean="0">
                <a:solidFill>
                  <a:schemeClr val="accent1"/>
                </a:solidFill>
                <a:latin typeface="Constantia"/>
              </a:rPr>
              <a:t> b</a:t>
            </a:r>
            <a:r>
              <a:rPr lang="en-US" i="1" baseline="-25000" dirty="0" smtClean="0">
                <a:solidFill>
                  <a:schemeClr val="accent1"/>
                </a:solidFill>
                <a:latin typeface="Constantia"/>
              </a:rPr>
              <a:t>2</a:t>
            </a:r>
            <a:r>
              <a:rPr lang="en-US" i="1" dirty="0" smtClean="0">
                <a:solidFill>
                  <a:schemeClr val="accent1"/>
                </a:solidFill>
                <a:latin typeface="Constantia"/>
              </a:rPr>
              <a:t> b</a:t>
            </a:r>
            <a:r>
              <a:rPr lang="en-US" i="1" baseline="-25000" dirty="0" smtClean="0">
                <a:solidFill>
                  <a:schemeClr val="accent1"/>
                </a:solidFill>
                <a:latin typeface="Constantia"/>
              </a:rPr>
              <a:t>3</a:t>
            </a:r>
            <a:r>
              <a:rPr lang="en-US" i="1" dirty="0" smtClean="0">
                <a:solidFill>
                  <a:schemeClr val="accent1"/>
                </a:solidFill>
                <a:latin typeface="Constantia"/>
              </a:rPr>
              <a:t> </a:t>
            </a:r>
            <a:r>
              <a:rPr lang="en-US" dirty="0" smtClean="0">
                <a:latin typeface="Constantia"/>
              </a:rPr>
              <a:t>are adjusted parameters.</a:t>
            </a:r>
          </a:p>
          <a:p>
            <a:r>
              <a:rPr lang="en-US" i="1" dirty="0" smtClean="0"/>
              <a:t> </a:t>
            </a:r>
            <a:r>
              <a:rPr lang="en-US" i="1" dirty="0" smtClean="0">
                <a:solidFill>
                  <a:schemeClr val="accent1">
                    <a:lumMod val="75000"/>
                  </a:schemeClr>
                </a:solidFill>
              </a:rPr>
              <a:t>k/n</a:t>
            </a:r>
            <a:r>
              <a:rPr lang="en-US" i="1" dirty="0" smtClean="0"/>
              <a:t> </a:t>
            </a:r>
            <a:r>
              <a:rPr lang="en-US" dirty="0" smtClean="0"/>
              <a:t>presents the tendency of how many potential customers that the individual can attract.</a:t>
            </a:r>
            <a:endParaRPr lang="en-US" i="1" dirty="0"/>
          </a:p>
        </p:txBody>
      </p:sp>
      <p:pic>
        <p:nvPicPr>
          <p:cNvPr id="16387" name="Picture 3"/>
          <p:cNvPicPr>
            <a:picLocks noChangeAspect="1" noChangeArrowheads="1"/>
          </p:cNvPicPr>
          <p:nvPr/>
        </p:nvPicPr>
        <p:blipFill>
          <a:blip r:embed="rId2" cstate="print"/>
          <a:srcRect/>
          <a:stretch>
            <a:fillRect/>
          </a:stretch>
        </p:blipFill>
        <p:spPr bwMode="auto">
          <a:xfrm>
            <a:off x="2057400" y="3810000"/>
            <a:ext cx="4800600" cy="914400"/>
          </a:xfrm>
          <a:prstGeom prst="rect">
            <a:avLst/>
          </a:prstGeom>
          <a:noFill/>
          <a:ln w="9525">
            <a:noFill/>
            <a:miter lim="800000"/>
            <a:headEnd/>
            <a:tailEnd/>
          </a:ln>
        </p:spPr>
      </p:pic>
    </p:spTree>
    <p:extLst>
      <p:ext uri="{BB962C8B-B14F-4D97-AF65-F5344CB8AC3E}">
        <p14:creationId xmlns:p14="http://schemas.microsoft.com/office/powerpoint/2010/main" val="2314951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b="1" dirty="0" smtClean="0">
                <a:solidFill>
                  <a:srgbClr val="00B0F0"/>
                </a:solidFill>
              </a:rPr>
              <a:t>Benefit Model</a:t>
            </a:r>
            <a:endParaRPr lang="en-US" b="1" dirty="0">
              <a:solidFill>
                <a:srgbClr val="00B0F0"/>
              </a:solidFill>
            </a:endParaRPr>
          </a:p>
        </p:txBody>
      </p:sp>
      <p:sp>
        <p:nvSpPr>
          <p:cNvPr id="3" name="Content Placeholder 2"/>
          <p:cNvSpPr>
            <a:spLocks noGrp="1"/>
          </p:cNvSpPr>
          <p:nvPr>
            <p:ph sz="quarter" idx="1"/>
          </p:nvPr>
        </p:nvSpPr>
        <p:spPr>
          <a:xfrm>
            <a:off x="4343400" y="3581400"/>
            <a:ext cx="3581400" cy="2892552"/>
          </a:xfrm>
        </p:spPr>
        <p:txBody>
          <a:bodyPr>
            <a:normAutofit fontScale="25000" lnSpcReduction="20000"/>
          </a:bodyPr>
          <a:lstStyle/>
          <a:p>
            <a:pPr>
              <a:buNone/>
            </a:pPr>
            <a:endParaRPr lang="en-US" dirty="0" smtClean="0"/>
          </a:p>
          <a:p>
            <a:r>
              <a:rPr lang="en-US" sz="8000" dirty="0"/>
              <a:t>In </a:t>
            </a:r>
            <a:r>
              <a:rPr lang="en-US" sz="8000" dirty="0" smtClean="0"/>
              <a:t>Fig (</a:t>
            </a:r>
            <a:r>
              <a:rPr lang="en-US" sz="8000" dirty="0"/>
              <a:t>a), the connections </a:t>
            </a:r>
            <a:r>
              <a:rPr lang="en-US" sz="8000" dirty="0" smtClean="0"/>
              <a:t>between these </a:t>
            </a:r>
            <a:r>
              <a:rPr lang="en-US" sz="8000" dirty="0"/>
              <a:t>three friends is 0 while in </a:t>
            </a:r>
            <a:r>
              <a:rPr lang="en-US" sz="8000" dirty="0" smtClean="0"/>
              <a:t>Fig (</a:t>
            </a:r>
            <a:r>
              <a:rPr lang="en-US" sz="8000" dirty="0"/>
              <a:t>b), the three </a:t>
            </a:r>
            <a:r>
              <a:rPr lang="en-US" sz="8000" dirty="0" smtClean="0"/>
              <a:t>friends have </a:t>
            </a:r>
            <a:r>
              <a:rPr lang="en-US" sz="8000" dirty="0"/>
              <a:t>connections with each other so they are not that </a:t>
            </a:r>
            <a:r>
              <a:rPr lang="en-US" sz="8000" dirty="0" smtClean="0"/>
              <a:t>easily persuaded by </a:t>
            </a:r>
            <a:r>
              <a:rPr lang="en-US" sz="8000" i="1" dirty="0" smtClean="0"/>
              <a:t>V</a:t>
            </a:r>
            <a:r>
              <a:rPr lang="en-US" sz="8000" i="1" baseline="-25000" dirty="0" smtClean="0"/>
              <a:t>1</a:t>
            </a:r>
            <a:r>
              <a:rPr lang="en-US" sz="8000" dirty="0" smtClean="0"/>
              <a:t>.</a:t>
            </a:r>
            <a:endParaRPr lang="en-US" sz="8000" dirty="0"/>
          </a:p>
        </p:txBody>
      </p:sp>
      <p:pic>
        <p:nvPicPr>
          <p:cNvPr id="15361" name="Picture 1"/>
          <p:cNvPicPr>
            <a:picLocks noChangeAspect="1" noChangeArrowheads="1"/>
          </p:cNvPicPr>
          <p:nvPr/>
        </p:nvPicPr>
        <p:blipFill>
          <a:blip r:embed="rId3" cstate="print"/>
          <a:srcRect/>
          <a:stretch>
            <a:fillRect/>
          </a:stretch>
        </p:blipFill>
        <p:spPr bwMode="auto">
          <a:xfrm>
            <a:off x="4495800" y="1447800"/>
            <a:ext cx="3724275" cy="2057400"/>
          </a:xfrm>
          <a:prstGeom prst="rect">
            <a:avLst/>
          </a:prstGeom>
          <a:noFill/>
          <a:ln w="9525">
            <a:noFill/>
            <a:miter lim="800000"/>
            <a:headEnd/>
            <a:tailEnd/>
          </a:ln>
        </p:spPr>
      </p:pic>
      <p:sp>
        <p:nvSpPr>
          <p:cNvPr id="6" name="TextBox 5"/>
          <p:cNvSpPr txBox="1"/>
          <p:nvPr/>
        </p:nvSpPr>
        <p:spPr>
          <a:xfrm>
            <a:off x="685800" y="1676400"/>
            <a:ext cx="3505200" cy="923330"/>
          </a:xfrm>
          <a:prstGeom prst="rect">
            <a:avLst/>
          </a:prstGeom>
          <a:noFill/>
        </p:spPr>
        <p:txBody>
          <a:bodyPr wrap="square" rtlCol="0">
            <a:spAutoFit/>
          </a:bodyPr>
          <a:lstStyle/>
          <a:p>
            <a:r>
              <a:rPr lang="en-US" i="1" dirty="0" smtClean="0"/>
              <a:t> d</a:t>
            </a:r>
            <a:r>
              <a:rPr lang="en-US" i="1" baseline="-25000" dirty="0" smtClean="0"/>
              <a:t>out </a:t>
            </a:r>
            <a:r>
              <a:rPr lang="en-US" i="1" baseline="30000" dirty="0" smtClean="0"/>
              <a:t> </a:t>
            </a:r>
            <a:r>
              <a:rPr lang="en-US" dirty="0" smtClean="0"/>
              <a:t>denotes the connections density among friends who are not in TC</a:t>
            </a:r>
            <a:endParaRPr lang="en-US" dirty="0"/>
          </a:p>
        </p:txBody>
      </p:sp>
      <p:pic>
        <p:nvPicPr>
          <p:cNvPr id="15362" name="Picture 2"/>
          <p:cNvPicPr>
            <a:picLocks noChangeAspect="1" noChangeArrowheads="1"/>
          </p:cNvPicPr>
          <p:nvPr/>
        </p:nvPicPr>
        <p:blipFill>
          <a:blip r:embed="rId4" cstate="print"/>
          <a:srcRect/>
          <a:stretch>
            <a:fillRect/>
          </a:stretch>
        </p:blipFill>
        <p:spPr bwMode="auto">
          <a:xfrm>
            <a:off x="762000" y="2667000"/>
            <a:ext cx="3171825" cy="66675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1447800" y="3581400"/>
          <a:ext cx="2064774" cy="609600"/>
        </p:xfrm>
        <a:graphic>
          <a:graphicData uri="http://schemas.openxmlformats.org/presentationml/2006/ole">
            <mc:AlternateContent xmlns:mc="http://schemas.openxmlformats.org/markup-compatibility/2006">
              <mc:Choice xmlns:v="urn:schemas-microsoft-com:vml" Requires="v">
                <p:oleObj spid="_x0000_s15374" name="Equation" r:id="rId5" imgW="1333440" imgH="393480" progId="Equation.3">
                  <p:embed/>
                </p:oleObj>
              </mc:Choice>
              <mc:Fallback>
                <p:oleObj name="Equation" r:id="rId5" imgW="133344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581400"/>
                        <a:ext cx="2064774"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8083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Combine model</a:t>
            </a:r>
            <a:endParaRPr lang="en-US" b="1" dirty="0">
              <a:solidFill>
                <a:srgbClr val="00B0F0"/>
              </a:solidFill>
            </a:endParaRPr>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1447800" y="2743200"/>
            <a:ext cx="6096000" cy="391254"/>
          </a:xfrm>
          <a:prstGeom prst="rect">
            <a:avLst/>
          </a:prstGeom>
          <a:noFill/>
          <a:ln w="9525">
            <a:noFill/>
            <a:miter lim="800000"/>
            <a:headEnd/>
            <a:tailEnd/>
          </a:ln>
        </p:spPr>
      </p:pic>
      <p:sp>
        <p:nvSpPr>
          <p:cNvPr id="4" name="TextBox 3"/>
          <p:cNvSpPr txBox="1"/>
          <p:nvPr/>
        </p:nvSpPr>
        <p:spPr>
          <a:xfrm>
            <a:off x="609600" y="1600200"/>
            <a:ext cx="7772400" cy="923330"/>
          </a:xfrm>
          <a:prstGeom prst="rect">
            <a:avLst/>
          </a:prstGeom>
          <a:noFill/>
        </p:spPr>
        <p:txBody>
          <a:bodyPr wrap="square" rtlCol="0">
            <a:spAutoFit/>
          </a:bodyPr>
          <a:lstStyle/>
          <a:p>
            <a:pPr>
              <a:buFont typeface="Wingdings" pitchFamily="2" charset="2"/>
              <a:buChar char="Ø"/>
            </a:pPr>
            <a:r>
              <a:rPr lang="en-US" dirty="0" smtClean="0"/>
              <a:t>Finding a balance between Adopter Model and Benefit Model.</a:t>
            </a:r>
          </a:p>
          <a:p>
            <a:pPr>
              <a:buFont typeface="Wingdings" pitchFamily="2" charset="2"/>
              <a:buChar char="Ø"/>
            </a:pPr>
            <a:r>
              <a:rPr lang="en-US" dirty="0" smtClean="0"/>
              <a:t>Choosing customers who are not too easily joining TC but still have some benefit </a:t>
            </a:r>
            <a:r>
              <a:rPr lang="en-US" dirty="0" smtClean="0"/>
              <a:t>to </a:t>
            </a:r>
            <a:r>
              <a:rPr lang="en-US" dirty="0" smtClean="0"/>
              <a:t>attract new customers. </a:t>
            </a:r>
            <a:endParaRPr lang="en-US" dirty="0"/>
          </a:p>
        </p:txBody>
      </p:sp>
      <p:sp>
        <p:nvSpPr>
          <p:cNvPr id="5" name="TextBox 4"/>
          <p:cNvSpPr txBox="1"/>
          <p:nvPr/>
        </p:nvSpPr>
        <p:spPr>
          <a:xfrm>
            <a:off x="533400" y="4038600"/>
            <a:ext cx="6553200" cy="646331"/>
          </a:xfrm>
          <a:prstGeom prst="rect">
            <a:avLst/>
          </a:prstGeom>
          <a:noFill/>
        </p:spPr>
        <p:txBody>
          <a:bodyPr wrap="square" rtlCol="0">
            <a:spAutoFit/>
          </a:bodyPr>
          <a:lstStyle/>
          <a:p>
            <a:r>
              <a:rPr lang="en-US" i="1" dirty="0" smtClean="0"/>
              <a:t> c</a:t>
            </a:r>
            <a:r>
              <a:rPr lang="en-US" i="1" baseline="-25000" dirty="0" smtClean="0"/>
              <a:t>1</a:t>
            </a:r>
            <a:r>
              <a:rPr lang="en-US" i="1" dirty="0" smtClean="0"/>
              <a:t> c</a:t>
            </a:r>
            <a:r>
              <a:rPr lang="en-US" i="1" baseline="-25000" dirty="0" smtClean="0"/>
              <a:t>2</a:t>
            </a:r>
            <a:r>
              <a:rPr lang="en-US" i="1" dirty="0" smtClean="0"/>
              <a:t> c</a:t>
            </a:r>
            <a:r>
              <a:rPr lang="en-US" i="1" baseline="-25000" dirty="0" smtClean="0"/>
              <a:t>3</a:t>
            </a:r>
            <a:r>
              <a:rPr lang="en-US" i="1" dirty="0" smtClean="0"/>
              <a:t> c</a:t>
            </a:r>
            <a:r>
              <a:rPr lang="en-US" i="1" baseline="-25000" dirty="0" smtClean="0"/>
              <a:t>4</a:t>
            </a:r>
            <a:r>
              <a:rPr lang="en-US" i="1" dirty="0" smtClean="0"/>
              <a:t> </a:t>
            </a:r>
            <a:r>
              <a:rPr lang="en-US" dirty="0" smtClean="0"/>
              <a:t>are adjusted parameters.</a:t>
            </a:r>
          </a:p>
          <a:p>
            <a:r>
              <a:rPr lang="en-US" i="1" dirty="0" smtClean="0"/>
              <a:t> din </a:t>
            </a:r>
            <a:r>
              <a:rPr lang="en-US" dirty="0" smtClean="0"/>
              <a:t>and </a:t>
            </a:r>
            <a:r>
              <a:rPr lang="en-US" i="1" dirty="0" smtClean="0"/>
              <a:t>dout</a:t>
            </a:r>
            <a:r>
              <a:rPr lang="en-US" dirty="0" smtClean="0"/>
              <a:t> are the same definition as before. </a:t>
            </a:r>
            <a:r>
              <a:rPr lang="en-US" baseline="-25000" dirty="0" smtClean="0"/>
              <a:t> </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smtClean="0">
                <a:solidFill>
                  <a:srgbClr val="00B0F0"/>
                </a:solidFill>
              </a:rPr>
              <a:t>Algorithm(ETC)</a:t>
            </a:r>
            <a:r>
              <a:rPr lang="en-US" dirty="0" smtClean="0"/>
              <a:t> </a:t>
            </a:r>
            <a:endParaRPr lang="en-US" dirty="0"/>
          </a:p>
        </p:txBody>
      </p:sp>
      <p:graphicFrame>
        <p:nvGraphicFramePr>
          <p:cNvPr id="11" name="Content Placeholder 10"/>
          <p:cNvGraphicFramePr>
            <a:graphicFrameLocks noGrp="1"/>
          </p:cNvGraphicFramePr>
          <p:nvPr>
            <p:ph sz="quarter" idx="1"/>
          </p:nvPr>
        </p:nvGraphicFramePr>
        <p:xfrm>
          <a:off x="457200" y="914400"/>
          <a:ext cx="7467600" cy="555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rved Right Arrow 12"/>
          <p:cNvSpPr/>
          <p:nvPr/>
        </p:nvSpPr>
        <p:spPr>
          <a:xfrm flipH="1" flipV="1">
            <a:off x="5486400" y="2209800"/>
            <a:ext cx="12192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4690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smtClean="0">
                <a:solidFill>
                  <a:srgbClr val="00B0F0"/>
                </a:solidFill>
              </a:rPr>
              <a:t>Compute Score</a:t>
            </a:r>
            <a:endParaRPr lang="en-US" b="1" dirty="0">
              <a:solidFill>
                <a:srgbClr val="00B0F0"/>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23963391"/>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Finding Mark Customer set(MC)</a:t>
            </a:r>
            <a:endParaRPr lang="en-US" b="1" dirty="0">
              <a:solidFill>
                <a:srgbClr val="00B0F0"/>
              </a:solidFill>
            </a:endParaRPr>
          </a:p>
        </p:txBody>
      </p:sp>
      <p:grpSp>
        <p:nvGrpSpPr>
          <p:cNvPr id="6" name="Group 5"/>
          <p:cNvGrpSpPr/>
          <p:nvPr/>
        </p:nvGrpSpPr>
        <p:grpSpPr>
          <a:xfrm>
            <a:off x="457200" y="1920240"/>
            <a:ext cx="7620001" cy="2804161"/>
            <a:chOff x="457200" y="1920240"/>
            <a:chExt cx="7620001" cy="2804161"/>
          </a:xfrm>
        </p:grpSpPr>
        <p:sp>
          <p:nvSpPr>
            <p:cNvPr id="7" name="Freeform 6"/>
            <p:cNvSpPr/>
            <p:nvPr/>
          </p:nvSpPr>
          <p:spPr>
            <a:xfrm>
              <a:off x="457200" y="1920240"/>
              <a:ext cx="6553200" cy="1432559"/>
            </a:xfrm>
            <a:custGeom>
              <a:avLst/>
              <a:gdLst>
                <a:gd name="connsiteX0" fmla="*/ 0 w 6347460"/>
                <a:gd name="connsiteY0" fmla="*/ 112776 h 1127756"/>
                <a:gd name="connsiteX1" fmla="*/ 33031 w 6347460"/>
                <a:gd name="connsiteY1" fmla="*/ 33031 h 1127756"/>
                <a:gd name="connsiteX2" fmla="*/ 112776 w 6347460"/>
                <a:gd name="connsiteY2" fmla="*/ 0 h 1127756"/>
                <a:gd name="connsiteX3" fmla="*/ 6234684 w 6347460"/>
                <a:gd name="connsiteY3" fmla="*/ 0 h 1127756"/>
                <a:gd name="connsiteX4" fmla="*/ 6314429 w 6347460"/>
                <a:gd name="connsiteY4" fmla="*/ 33031 h 1127756"/>
                <a:gd name="connsiteX5" fmla="*/ 6347460 w 6347460"/>
                <a:gd name="connsiteY5" fmla="*/ 112776 h 1127756"/>
                <a:gd name="connsiteX6" fmla="*/ 6347460 w 6347460"/>
                <a:gd name="connsiteY6" fmla="*/ 1014980 h 1127756"/>
                <a:gd name="connsiteX7" fmla="*/ 6314429 w 6347460"/>
                <a:gd name="connsiteY7" fmla="*/ 1094725 h 1127756"/>
                <a:gd name="connsiteX8" fmla="*/ 6234684 w 6347460"/>
                <a:gd name="connsiteY8" fmla="*/ 1127756 h 1127756"/>
                <a:gd name="connsiteX9" fmla="*/ 112776 w 6347460"/>
                <a:gd name="connsiteY9" fmla="*/ 1127756 h 1127756"/>
                <a:gd name="connsiteX10" fmla="*/ 33031 w 6347460"/>
                <a:gd name="connsiteY10" fmla="*/ 1094725 h 1127756"/>
                <a:gd name="connsiteX11" fmla="*/ 0 w 6347460"/>
                <a:gd name="connsiteY11" fmla="*/ 1014980 h 1127756"/>
                <a:gd name="connsiteX12" fmla="*/ 0 w 6347460"/>
                <a:gd name="connsiteY12" fmla="*/ 112776 h 11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7460" h="1127756">
                  <a:moveTo>
                    <a:pt x="0" y="112776"/>
                  </a:moveTo>
                  <a:cubicBezTo>
                    <a:pt x="0" y="82866"/>
                    <a:pt x="11882" y="54181"/>
                    <a:pt x="33031" y="33031"/>
                  </a:cubicBezTo>
                  <a:cubicBezTo>
                    <a:pt x="54181" y="11881"/>
                    <a:pt x="82866" y="0"/>
                    <a:pt x="112776" y="0"/>
                  </a:cubicBezTo>
                  <a:lnTo>
                    <a:pt x="6234684" y="0"/>
                  </a:lnTo>
                  <a:cubicBezTo>
                    <a:pt x="6264594" y="0"/>
                    <a:pt x="6293279" y="11882"/>
                    <a:pt x="6314429" y="33031"/>
                  </a:cubicBezTo>
                  <a:cubicBezTo>
                    <a:pt x="6335579" y="54181"/>
                    <a:pt x="6347460" y="82866"/>
                    <a:pt x="6347460" y="112776"/>
                  </a:cubicBezTo>
                  <a:lnTo>
                    <a:pt x="6347460" y="1014980"/>
                  </a:lnTo>
                  <a:cubicBezTo>
                    <a:pt x="6347460" y="1044890"/>
                    <a:pt x="6335578" y="1073575"/>
                    <a:pt x="6314429" y="1094725"/>
                  </a:cubicBezTo>
                  <a:cubicBezTo>
                    <a:pt x="6293279" y="1115875"/>
                    <a:pt x="6264594" y="1127756"/>
                    <a:pt x="6234684" y="1127756"/>
                  </a:cubicBezTo>
                  <a:lnTo>
                    <a:pt x="112776" y="1127756"/>
                  </a:lnTo>
                  <a:cubicBezTo>
                    <a:pt x="82866" y="1127756"/>
                    <a:pt x="54181" y="1115874"/>
                    <a:pt x="33031" y="1094725"/>
                  </a:cubicBezTo>
                  <a:cubicBezTo>
                    <a:pt x="11881" y="1073575"/>
                    <a:pt x="0" y="1044890"/>
                    <a:pt x="0" y="1014980"/>
                  </a:cubicBezTo>
                  <a:lnTo>
                    <a:pt x="0" y="1127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991" tIns="93991" rIns="1966225" bIns="93991" numCol="1" spcCol="1270" anchor="ctr" anchorCtr="0">
              <a:noAutofit/>
            </a:bodyPr>
            <a:lstStyle/>
            <a:p>
              <a:pPr lvl="0" algn="l" defTabSz="711200">
                <a:lnSpc>
                  <a:spcPct val="90000"/>
                </a:lnSpc>
                <a:spcBef>
                  <a:spcPct val="0"/>
                </a:spcBef>
                <a:spcAft>
                  <a:spcPct val="35000"/>
                </a:spcAft>
              </a:pPr>
              <a:r>
                <a:rPr lang="en-US" sz="2400" kern="1200" dirty="0" smtClean="0"/>
                <a:t>Choose the first node from each sales list</a:t>
              </a:r>
              <a:endParaRPr lang="en-US" sz="2400" kern="1200" dirty="0"/>
            </a:p>
          </p:txBody>
        </p:sp>
        <p:sp>
          <p:nvSpPr>
            <p:cNvPr id="8" name="Freeform 7"/>
            <p:cNvSpPr/>
            <p:nvPr/>
          </p:nvSpPr>
          <p:spPr>
            <a:xfrm>
              <a:off x="1905000" y="3581400"/>
              <a:ext cx="6172201" cy="1143001"/>
            </a:xfrm>
            <a:custGeom>
              <a:avLst/>
              <a:gdLst>
                <a:gd name="connsiteX0" fmla="*/ 0 w 6347460"/>
                <a:gd name="connsiteY0" fmla="*/ 97535 h 975347"/>
                <a:gd name="connsiteX1" fmla="*/ 28567 w 6347460"/>
                <a:gd name="connsiteY1" fmla="*/ 28567 h 975347"/>
                <a:gd name="connsiteX2" fmla="*/ 97535 w 6347460"/>
                <a:gd name="connsiteY2" fmla="*/ 0 h 975347"/>
                <a:gd name="connsiteX3" fmla="*/ 6249925 w 6347460"/>
                <a:gd name="connsiteY3" fmla="*/ 0 h 975347"/>
                <a:gd name="connsiteX4" fmla="*/ 6318893 w 6347460"/>
                <a:gd name="connsiteY4" fmla="*/ 28567 h 975347"/>
                <a:gd name="connsiteX5" fmla="*/ 6347460 w 6347460"/>
                <a:gd name="connsiteY5" fmla="*/ 97535 h 975347"/>
                <a:gd name="connsiteX6" fmla="*/ 6347460 w 6347460"/>
                <a:gd name="connsiteY6" fmla="*/ 877812 h 975347"/>
                <a:gd name="connsiteX7" fmla="*/ 6318893 w 6347460"/>
                <a:gd name="connsiteY7" fmla="*/ 946780 h 975347"/>
                <a:gd name="connsiteX8" fmla="*/ 6249925 w 6347460"/>
                <a:gd name="connsiteY8" fmla="*/ 975347 h 975347"/>
                <a:gd name="connsiteX9" fmla="*/ 97535 w 6347460"/>
                <a:gd name="connsiteY9" fmla="*/ 975347 h 975347"/>
                <a:gd name="connsiteX10" fmla="*/ 28567 w 6347460"/>
                <a:gd name="connsiteY10" fmla="*/ 946780 h 975347"/>
                <a:gd name="connsiteX11" fmla="*/ 0 w 6347460"/>
                <a:gd name="connsiteY11" fmla="*/ 877812 h 975347"/>
                <a:gd name="connsiteX12" fmla="*/ 0 w 6347460"/>
                <a:gd name="connsiteY12" fmla="*/ 97535 h 9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7460" h="975347">
                  <a:moveTo>
                    <a:pt x="0" y="97535"/>
                  </a:moveTo>
                  <a:cubicBezTo>
                    <a:pt x="0" y="71667"/>
                    <a:pt x="10276" y="46859"/>
                    <a:pt x="28567" y="28567"/>
                  </a:cubicBezTo>
                  <a:cubicBezTo>
                    <a:pt x="46858" y="10276"/>
                    <a:pt x="71667" y="0"/>
                    <a:pt x="97535" y="0"/>
                  </a:cubicBezTo>
                  <a:lnTo>
                    <a:pt x="6249925" y="0"/>
                  </a:lnTo>
                  <a:cubicBezTo>
                    <a:pt x="6275793" y="0"/>
                    <a:pt x="6300601" y="10276"/>
                    <a:pt x="6318893" y="28567"/>
                  </a:cubicBezTo>
                  <a:cubicBezTo>
                    <a:pt x="6337184" y="46858"/>
                    <a:pt x="6347460" y="71667"/>
                    <a:pt x="6347460" y="97535"/>
                  </a:cubicBezTo>
                  <a:lnTo>
                    <a:pt x="6347460" y="877812"/>
                  </a:lnTo>
                  <a:cubicBezTo>
                    <a:pt x="6347460" y="903680"/>
                    <a:pt x="6337184" y="928488"/>
                    <a:pt x="6318893" y="946780"/>
                  </a:cubicBezTo>
                  <a:cubicBezTo>
                    <a:pt x="6300602" y="965071"/>
                    <a:pt x="6275793" y="975347"/>
                    <a:pt x="6249925" y="975347"/>
                  </a:cubicBezTo>
                  <a:lnTo>
                    <a:pt x="97535" y="975347"/>
                  </a:lnTo>
                  <a:cubicBezTo>
                    <a:pt x="71667" y="975347"/>
                    <a:pt x="46859" y="965071"/>
                    <a:pt x="28567" y="946780"/>
                  </a:cubicBezTo>
                  <a:cubicBezTo>
                    <a:pt x="10276" y="928489"/>
                    <a:pt x="0" y="903680"/>
                    <a:pt x="0" y="877812"/>
                  </a:cubicBezTo>
                  <a:lnTo>
                    <a:pt x="0" y="975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527" tIns="89527" rIns="2457823" bIns="89527" numCol="1" spcCol="1270" anchor="ctr" anchorCtr="0">
              <a:noAutofit/>
            </a:bodyPr>
            <a:lstStyle/>
            <a:p>
              <a:pPr lvl="0" algn="l" defTabSz="711200">
                <a:lnSpc>
                  <a:spcPct val="90000"/>
                </a:lnSpc>
                <a:spcBef>
                  <a:spcPct val="0"/>
                </a:spcBef>
                <a:spcAft>
                  <a:spcPct val="35000"/>
                </a:spcAft>
              </a:pPr>
              <a:r>
                <a:rPr lang="en-US" sz="1600" kern="1200" dirty="0" smtClean="0"/>
                <a:t>Each node </a:t>
              </a:r>
              <a:r>
                <a:rPr lang="en-US" sz="2000" kern="1200" dirty="0" smtClean="0"/>
                <a:t>become mark customer with some probability</a:t>
              </a:r>
              <a:endParaRPr lang="en-US" sz="1600" kern="1200" dirty="0" smtClean="0"/>
            </a:p>
            <a:p>
              <a:pPr lvl="0" algn="l" defTabSz="711200">
                <a:lnSpc>
                  <a:spcPct val="90000"/>
                </a:lnSpc>
                <a:spcBef>
                  <a:spcPct val="0"/>
                </a:spcBef>
                <a:spcAft>
                  <a:spcPct val="35000"/>
                </a:spcAft>
              </a:pPr>
              <a:endParaRPr lang="en-US" sz="1600" kern="1200" dirty="0"/>
            </a:p>
          </p:txBody>
        </p:sp>
        <p:sp>
          <p:nvSpPr>
            <p:cNvPr id="9" name="Freeform 8"/>
            <p:cNvSpPr/>
            <p:nvPr/>
          </p:nvSpPr>
          <p:spPr>
            <a:xfrm>
              <a:off x="5867400" y="2971800"/>
              <a:ext cx="1248156" cy="1248156"/>
            </a:xfrm>
            <a:custGeom>
              <a:avLst/>
              <a:gdLst>
                <a:gd name="connsiteX0" fmla="*/ 0 w 1248156"/>
                <a:gd name="connsiteY0" fmla="*/ 686486 h 1248156"/>
                <a:gd name="connsiteX1" fmla="*/ 280835 w 1248156"/>
                <a:gd name="connsiteY1" fmla="*/ 686486 h 1248156"/>
                <a:gd name="connsiteX2" fmla="*/ 280835 w 1248156"/>
                <a:gd name="connsiteY2" fmla="*/ 0 h 1248156"/>
                <a:gd name="connsiteX3" fmla="*/ 967321 w 1248156"/>
                <a:gd name="connsiteY3" fmla="*/ 0 h 1248156"/>
                <a:gd name="connsiteX4" fmla="*/ 967321 w 1248156"/>
                <a:gd name="connsiteY4" fmla="*/ 686486 h 1248156"/>
                <a:gd name="connsiteX5" fmla="*/ 1248156 w 1248156"/>
                <a:gd name="connsiteY5" fmla="*/ 686486 h 1248156"/>
                <a:gd name="connsiteX6" fmla="*/ 624078 w 1248156"/>
                <a:gd name="connsiteY6" fmla="*/ 1248156 h 1248156"/>
                <a:gd name="connsiteX7" fmla="*/ 0 w 1248156"/>
                <a:gd name="connsiteY7" fmla="*/ 686486 h 12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156" h="1248156">
                  <a:moveTo>
                    <a:pt x="0" y="686486"/>
                  </a:moveTo>
                  <a:lnTo>
                    <a:pt x="280835" y="686486"/>
                  </a:lnTo>
                  <a:lnTo>
                    <a:pt x="280835" y="0"/>
                  </a:lnTo>
                  <a:lnTo>
                    <a:pt x="967321" y="0"/>
                  </a:lnTo>
                  <a:lnTo>
                    <a:pt x="967321" y="686486"/>
                  </a:lnTo>
                  <a:lnTo>
                    <a:pt x="1248156" y="686486"/>
                  </a:lnTo>
                  <a:lnTo>
                    <a:pt x="624078" y="1248156"/>
                  </a:lnTo>
                  <a:lnTo>
                    <a:pt x="0" y="68648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6555" tIns="45720" rIns="326555" bIns="354639" numCol="1" spcCol="1270" anchor="ctr" anchorCtr="0">
              <a:noAutofit/>
            </a:bodyPr>
            <a:lstStyle/>
            <a:p>
              <a:pPr lvl="0" algn="ctr" defTabSz="1600200">
                <a:lnSpc>
                  <a:spcPct val="90000"/>
                </a:lnSpc>
                <a:spcBef>
                  <a:spcPct val="0"/>
                </a:spcBef>
                <a:spcAft>
                  <a:spcPct val="35000"/>
                </a:spcAft>
              </a:pPr>
              <a:endParaRPr lang="en-US" sz="3600" kern="1200"/>
            </a:p>
          </p:txBody>
        </p:sp>
      </p:grpSp>
      <p:pic>
        <p:nvPicPr>
          <p:cNvPr id="11267" name="Picture 3"/>
          <p:cNvPicPr>
            <a:picLocks noChangeAspect="1" noChangeArrowheads="1"/>
          </p:cNvPicPr>
          <p:nvPr/>
        </p:nvPicPr>
        <p:blipFill>
          <a:blip r:embed="rId2" cstate="print"/>
          <a:srcRect/>
          <a:stretch>
            <a:fillRect/>
          </a:stretch>
        </p:blipFill>
        <p:spPr bwMode="auto">
          <a:xfrm>
            <a:off x="2895600" y="4876800"/>
            <a:ext cx="375285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Sigmoid function</a:t>
            </a:r>
            <a:endParaRPr lang="en-US" b="1" dirty="0">
              <a:solidFill>
                <a:srgbClr val="00B0F0"/>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590800" y="1600200"/>
            <a:ext cx="3390900" cy="1085850"/>
          </a:xfrm>
          <a:prstGeom prst="rect">
            <a:avLst/>
          </a:prstGeom>
          <a:noFill/>
          <a:ln w="9525">
            <a:noFill/>
            <a:miter lim="800000"/>
            <a:headEnd/>
            <a:tailEnd/>
          </a:ln>
        </p:spPr>
      </p:pic>
      <p:pic>
        <p:nvPicPr>
          <p:cNvPr id="1028" name="Picture 4" descr="File:Gjl-t(x).svg"/>
          <p:cNvPicPr>
            <a:picLocks noChangeAspect="1" noChangeArrowheads="1"/>
          </p:cNvPicPr>
          <p:nvPr/>
        </p:nvPicPr>
        <p:blipFill>
          <a:blip r:embed="rId3" cstate="print"/>
          <a:srcRect/>
          <a:stretch>
            <a:fillRect/>
          </a:stretch>
        </p:blipFill>
        <p:spPr bwMode="auto">
          <a:xfrm>
            <a:off x="1066800" y="2895600"/>
            <a:ext cx="6667500" cy="33337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smtClean="0">
                <a:solidFill>
                  <a:srgbClr val="00B0F0"/>
                </a:solidFill>
              </a:rPr>
              <a:t>Update graph structure</a:t>
            </a:r>
            <a:endParaRPr lang="en-US" b="1" dirty="0">
              <a:solidFill>
                <a:srgbClr val="00B0F0"/>
              </a:solidFill>
            </a:endParaRPr>
          </a:p>
        </p:txBody>
      </p:sp>
      <p:sp>
        <p:nvSpPr>
          <p:cNvPr id="4" name="Oval 3"/>
          <p:cNvSpPr/>
          <p:nvPr/>
        </p:nvSpPr>
        <p:spPr>
          <a:xfrm>
            <a:off x="2743200"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8" name="Oval 7"/>
          <p:cNvSpPr/>
          <p:nvPr/>
        </p:nvSpPr>
        <p:spPr>
          <a:xfrm>
            <a:off x="4572000" y="3886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9" name="Oval 8"/>
          <p:cNvSpPr/>
          <p:nvPr/>
        </p:nvSpPr>
        <p:spPr>
          <a:xfrm>
            <a:off x="3048000" y="3733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0" y="17526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76400" y="28194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52800" y="51054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24400" y="5638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00400" y="13716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4" idx="7"/>
            <a:endCxn id="14" idx="4"/>
          </p:cNvCxnSpPr>
          <p:nvPr/>
        </p:nvCxnSpPr>
        <p:spPr>
          <a:xfrm flipV="1">
            <a:off x="3133445" y="1828800"/>
            <a:ext cx="295555" cy="5241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a:endCxn id="10" idx="5"/>
          </p:cNvCxnSpPr>
          <p:nvPr/>
        </p:nvCxnSpPr>
        <p:spPr>
          <a:xfrm flipH="1" flipV="1">
            <a:off x="1914245" y="2142845"/>
            <a:ext cx="828955" cy="3717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a:endCxn id="11" idx="6"/>
          </p:cNvCxnSpPr>
          <p:nvPr/>
        </p:nvCxnSpPr>
        <p:spPr>
          <a:xfrm flipH="1">
            <a:off x="2133600" y="2676245"/>
            <a:ext cx="676555" cy="3717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4"/>
            <a:endCxn id="9" idx="0"/>
          </p:cNvCxnSpPr>
          <p:nvPr/>
        </p:nvCxnSpPr>
        <p:spPr>
          <a:xfrm>
            <a:off x="2971800" y="2743200"/>
            <a:ext cx="3048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1"/>
            <a:endCxn id="9" idx="5"/>
          </p:cNvCxnSpPr>
          <p:nvPr/>
        </p:nvCxnSpPr>
        <p:spPr>
          <a:xfrm flipH="1">
            <a:off x="3438245" y="3953155"/>
            <a:ext cx="1200710" cy="1708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12" idx="6"/>
          </p:cNvCxnSpPr>
          <p:nvPr/>
        </p:nvCxnSpPr>
        <p:spPr>
          <a:xfrm flipH="1">
            <a:off x="3810000" y="4276445"/>
            <a:ext cx="828955" cy="10575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4"/>
            <a:endCxn id="13" idx="0"/>
          </p:cNvCxnSpPr>
          <p:nvPr/>
        </p:nvCxnSpPr>
        <p:spPr>
          <a:xfrm>
            <a:off x="4800600" y="4343400"/>
            <a:ext cx="152400" cy="1295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rot="16200000" flipH="1">
            <a:off x="4533900" y="1943100"/>
            <a:ext cx="4114800" cy="2819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343400" y="24384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4" idx="6"/>
            <a:endCxn id="44" idx="2"/>
          </p:cNvCxnSpPr>
          <p:nvPr/>
        </p:nvCxnSpPr>
        <p:spPr>
          <a:xfrm>
            <a:off x="3200400" y="2514600"/>
            <a:ext cx="1143000"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8" idx="0"/>
            <a:endCxn id="44" idx="5"/>
          </p:cNvCxnSpPr>
          <p:nvPr/>
        </p:nvCxnSpPr>
        <p:spPr>
          <a:xfrm flipH="1" flipV="1">
            <a:off x="4733645" y="2828645"/>
            <a:ext cx="66955" cy="10575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4" idx="7"/>
          </p:cNvCxnSpPr>
          <p:nvPr/>
        </p:nvCxnSpPr>
        <p:spPr>
          <a:xfrm flipV="1">
            <a:off x="4733645" y="1905000"/>
            <a:ext cx="1209955" cy="600355"/>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400800" y="1524000"/>
            <a:ext cx="990600" cy="369332"/>
          </a:xfrm>
          <a:prstGeom prst="rect">
            <a:avLst/>
          </a:prstGeom>
          <a:noFill/>
        </p:spPr>
        <p:txBody>
          <a:bodyPr wrap="square" rtlCol="0">
            <a:spAutoFit/>
          </a:bodyPr>
          <a:lstStyle/>
          <a:p>
            <a:r>
              <a:rPr lang="en-US" dirty="0" smtClean="0">
                <a:solidFill>
                  <a:schemeClr val="accent1">
                    <a:lumMod val="75000"/>
                  </a:schemeClr>
                </a:solidFill>
              </a:rPr>
              <a:t>TC</a:t>
            </a:r>
            <a:r>
              <a:rPr lang="en-US" dirty="0" smtClean="0"/>
              <a:t> </a:t>
            </a:r>
            <a:endParaRPr lang="en-US" dirty="0"/>
          </a:p>
        </p:txBody>
      </p:sp>
      <p:sp>
        <p:nvSpPr>
          <p:cNvPr id="57" name="TextBox 56"/>
          <p:cNvSpPr txBox="1"/>
          <p:nvPr/>
        </p:nvSpPr>
        <p:spPr>
          <a:xfrm>
            <a:off x="685800" y="4267200"/>
            <a:ext cx="1143000" cy="523220"/>
          </a:xfrm>
          <a:prstGeom prst="rect">
            <a:avLst/>
          </a:prstGeom>
          <a:noFill/>
        </p:spPr>
        <p:txBody>
          <a:bodyPr wrap="square" rtlCol="0">
            <a:spAutoFit/>
          </a:bodyPr>
          <a:lstStyle/>
          <a:p>
            <a:r>
              <a:rPr lang="en-US" sz="2800" dirty="0" smtClean="0">
                <a:solidFill>
                  <a:srgbClr val="FF0000"/>
                </a:solidFill>
              </a:rPr>
              <a:t>k</a:t>
            </a:r>
            <a:endParaRPr lang="en-US" dirty="0">
              <a:solidFill>
                <a:srgbClr val="FF0000"/>
              </a:solidFill>
            </a:endParaRPr>
          </a:p>
        </p:txBody>
      </p:sp>
      <p:sp>
        <p:nvSpPr>
          <p:cNvPr id="58" name="TextBox 57"/>
          <p:cNvSpPr txBox="1"/>
          <p:nvPr/>
        </p:nvSpPr>
        <p:spPr>
          <a:xfrm>
            <a:off x="685800" y="4876800"/>
            <a:ext cx="838200" cy="523220"/>
          </a:xfrm>
          <a:prstGeom prst="rect">
            <a:avLst/>
          </a:prstGeom>
          <a:noFill/>
        </p:spPr>
        <p:txBody>
          <a:bodyPr wrap="square" rtlCol="0">
            <a:spAutoFit/>
          </a:bodyPr>
          <a:lstStyle/>
          <a:p>
            <a:r>
              <a:rPr lang="en-US" sz="2800" dirty="0" smtClean="0">
                <a:solidFill>
                  <a:srgbClr val="FF0000"/>
                </a:solidFill>
              </a:rPr>
              <a:t>k/n</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rgbClr val="00B0F0"/>
                </a:solidFill>
              </a:rPr>
              <a:t>Automatically Customer</a:t>
            </a:r>
            <a:endParaRPr lang="en-US" b="1" dirty="0">
              <a:solidFill>
                <a:srgbClr val="00B0F0"/>
              </a:solidFill>
            </a:endParaRPr>
          </a:p>
        </p:txBody>
      </p:sp>
      <p:sp>
        <p:nvSpPr>
          <p:cNvPr id="5" name="Content Placeholder 4"/>
          <p:cNvSpPr>
            <a:spLocks noGrp="1"/>
          </p:cNvSpPr>
          <p:nvPr>
            <p:ph sz="quarter" idx="1"/>
          </p:nvPr>
        </p:nvSpPr>
        <p:spPr>
          <a:xfrm>
            <a:off x="457200" y="1066800"/>
            <a:ext cx="7467600" cy="5407152"/>
          </a:xfrm>
        </p:spPr>
        <p:txBody>
          <a:bodyPr/>
          <a:lstStyle/>
          <a:p>
            <a:r>
              <a:rPr lang="en-US" sz="1800" dirty="0" smtClean="0"/>
              <a:t>V</a:t>
            </a:r>
            <a:r>
              <a:rPr lang="en-US" sz="1800" baseline="-25000" dirty="0" smtClean="0"/>
              <a:t>1</a:t>
            </a:r>
            <a:r>
              <a:rPr lang="en-US" sz="1800" dirty="0" smtClean="0"/>
              <a:t> .k = 1+0.65+0.6 = 2.25</a:t>
            </a:r>
          </a:p>
          <a:p>
            <a:r>
              <a:rPr lang="en-US" sz="1800" dirty="0" smtClean="0"/>
              <a:t>V</a:t>
            </a:r>
            <a:r>
              <a:rPr lang="en-US" sz="1800" baseline="-25000" dirty="0" smtClean="0"/>
              <a:t>1</a:t>
            </a:r>
            <a:r>
              <a:rPr lang="en-US" sz="1800" dirty="0" smtClean="0"/>
              <a:t> . n = 4</a:t>
            </a:r>
          </a:p>
          <a:p>
            <a:r>
              <a:rPr lang="en-US" sz="1800" dirty="0" smtClean="0"/>
              <a:t>2.25 / 4 &gt; </a:t>
            </a:r>
            <a:r>
              <a:rPr lang="el-GR" sz="1800" dirty="0" smtClean="0">
                <a:latin typeface="Constantia"/>
              </a:rPr>
              <a:t>λ</a:t>
            </a:r>
            <a:r>
              <a:rPr lang="en-US" sz="1800" dirty="0" smtClean="0"/>
              <a:t>(</a:t>
            </a:r>
            <a:r>
              <a:rPr lang="en-US" sz="1800" dirty="0" smtClean="0"/>
              <a:t>0.5), </a:t>
            </a:r>
            <a:r>
              <a:rPr lang="en-US" sz="1800" dirty="0" smtClean="0"/>
              <a:t>so V</a:t>
            </a:r>
            <a:r>
              <a:rPr lang="en-US" sz="1800" baseline="-25000" dirty="0" smtClean="0"/>
              <a:t>1</a:t>
            </a:r>
            <a:r>
              <a:rPr lang="en-US" sz="1800" dirty="0" smtClean="0"/>
              <a:t> will come!</a:t>
            </a:r>
          </a:p>
          <a:p>
            <a:endParaRPr lang="en-US" dirty="0" smtClean="0"/>
          </a:p>
          <a:p>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2362200" y="2514600"/>
            <a:ext cx="3830064" cy="324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Problem Motivation</a:t>
            </a:r>
            <a:endParaRPr lang="en-US" b="1" dirty="0">
              <a:solidFill>
                <a:srgbClr val="00B0F0"/>
              </a:solidFill>
            </a:endParaRPr>
          </a:p>
        </p:txBody>
      </p:sp>
      <p:sp>
        <p:nvSpPr>
          <p:cNvPr id="3" name="Content Placeholder 2"/>
          <p:cNvSpPr>
            <a:spLocks noGrp="1"/>
          </p:cNvSpPr>
          <p:nvPr>
            <p:ph sz="quarter" idx="1"/>
          </p:nvPr>
        </p:nvSpPr>
        <p:spPr/>
        <p:txBody>
          <a:bodyPr/>
          <a:lstStyle/>
          <a:p>
            <a:r>
              <a:rPr lang="en-US" dirty="0" smtClean="0"/>
              <a:t>Online communities in people’s life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share information</a:t>
            </a:r>
          </a:p>
          <a:p>
            <a:r>
              <a:rPr lang="en-US" dirty="0"/>
              <a:t> </a:t>
            </a:r>
            <a:r>
              <a:rPr lang="en-US" dirty="0" smtClean="0"/>
              <a:t>get benefit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33600"/>
            <a:ext cx="381670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943" y="2181225"/>
            <a:ext cx="38576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81600" y="685800"/>
            <a:ext cx="3124200" cy="46166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chemeClr val="accent3"/>
                </a:solidFill>
              </a:rPr>
              <a:t>Community itself?</a:t>
            </a:r>
            <a:endParaRPr lang="en-US" sz="2400" b="1" dirty="0">
              <a:ln/>
              <a:solidFill>
                <a:schemeClr val="accent3"/>
              </a:solidFill>
            </a:endParaRPr>
          </a:p>
        </p:txBody>
      </p:sp>
    </p:spTree>
    <p:extLst>
      <p:ext uri="{BB962C8B-B14F-4D97-AF65-F5344CB8AC3E}">
        <p14:creationId xmlns:p14="http://schemas.microsoft.com/office/powerpoint/2010/main" val="3035003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Experiment</a:t>
            </a:r>
            <a:endParaRPr lang="en-US" b="1" dirty="0">
              <a:solidFill>
                <a:srgbClr val="00B0F0"/>
              </a:solidFill>
            </a:endParaRPr>
          </a:p>
        </p:txBody>
      </p:sp>
      <p:sp>
        <p:nvSpPr>
          <p:cNvPr id="3" name="Content Placeholder 2"/>
          <p:cNvSpPr>
            <a:spLocks noGrp="1"/>
          </p:cNvSpPr>
          <p:nvPr>
            <p:ph sz="quarter" idx="1"/>
          </p:nvPr>
        </p:nvSpPr>
        <p:spPr>
          <a:ln>
            <a:solidFill>
              <a:schemeClr val="accent1"/>
            </a:solidFill>
          </a:ln>
        </p:spPr>
        <p:txBody>
          <a:bodyPr/>
          <a:lstStyle/>
          <a:p>
            <a:r>
              <a:rPr lang="en-US" dirty="0" smtClean="0"/>
              <a:t>Data Sets</a:t>
            </a:r>
          </a:p>
          <a:p>
            <a:pPr>
              <a:buFont typeface="Wingdings" pitchFamily="2" charset="2"/>
              <a:buChar char="Ø"/>
            </a:pPr>
            <a:r>
              <a:rPr lang="en-US" dirty="0" smtClean="0">
                <a:solidFill>
                  <a:schemeClr val="accent1">
                    <a:lumMod val="75000"/>
                  </a:schemeClr>
                </a:solidFill>
              </a:rPr>
              <a:t>NetHEPT</a:t>
            </a:r>
          </a:p>
          <a:p>
            <a:pPr>
              <a:buNone/>
            </a:pPr>
            <a:r>
              <a:rPr lang="en-US" dirty="0" smtClean="0"/>
              <a:t>	</a:t>
            </a:r>
            <a:r>
              <a:rPr lang="en-US" sz="2000" dirty="0" smtClean="0"/>
              <a:t>Authors and co-authorship in “High Energy Physics(Theory) from 1991 to 2003”</a:t>
            </a:r>
            <a:endParaRPr lang="en-US" dirty="0" smtClean="0"/>
          </a:p>
          <a:p>
            <a:pPr>
              <a:buFont typeface="Wingdings" pitchFamily="2" charset="2"/>
              <a:buChar char="Ø"/>
            </a:pPr>
            <a:r>
              <a:rPr lang="en-US" dirty="0" smtClean="0">
                <a:solidFill>
                  <a:schemeClr val="accent1">
                    <a:lumMod val="75000"/>
                  </a:schemeClr>
                </a:solidFill>
              </a:rPr>
              <a:t>Arenas/emails</a:t>
            </a:r>
          </a:p>
          <a:p>
            <a:pPr>
              <a:buNone/>
            </a:pPr>
            <a:r>
              <a:rPr lang="en-US" dirty="0" smtClean="0"/>
              <a:t>	</a:t>
            </a:r>
            <a:r>
              <a:rPr lang="en-US" sz="2000" dirty="0" smtClean="0"/>
              <a:t>Members in </a:t>
            </a:r>
            <a:r>
              <a:rPr lang="it-IT" sz="2000" dirty="0" smtClean="0"/>
              <a:t>Univ. of Rovira i Virgili, Tarragona. and their connection via emails</a:t>
            </a:r>
            <a:endParaRPr lang="it-IT" dirty="0" smtClean="0"/>
          </a:p>
          <a:p>
            <a:pPr>
              <a:buFont typeface="Wingdings" pitchFamily="2" charset="2"/>
              <a:buChar char="Ø"/>
            </a:pPr>
            <a:r>
              <a:rPr lang="it-IT" dirty="0" smtClean="0">
                <a:solidFill>
                  <a:schemeClr val="accent1">
                    <a:lumMod val="75000"/>
                  </a:schemeClr>
                </a:solidFill>
              </a:rPr>
              <a:t>American College Football (ACF)</a:t>
            </a:r>
            <a:endParaRPr lang="en-US" dirty="0" smtClean="0">
              <a:solidFill>
                <a:schemeClr val="accent1">
                  <a:lumMod val="75000"/>
                </a:schemeClr>
              </a:solidFill>
            </a:endParaRPr>
          </a:p>
          <a:p>
            <a:pPr>
              <a:buNone/>
            </a:pPr>
            <a:r>
              <a:rPr lang="en-US" dirty="0" smtClean="0"/>
              <a:t>	</a:t>
            </a:r>
            <a:r>
              <a:rPr lang="en-US" sz="2000" dirty="0" smtClean="0"/>
              <a:t>Team and their regular-season games</a:t>
            </a:r>
          </a:p>
          <a:p>
            <a:pPr>
              <a:buFont typeface="Wingdings" pitchFamily="2" charset="2"/>
              <a:buChar char="Ø"/>
            </a:pPr>
            <a:r>
              <a:rPr lang="en-US" dirty="0" err="1" smtClean="0">
                <a:solidFill>
                  <a:schemeClr val="accent1">
                    <a:lumMod val="75000"/>
                  </a:schemeClr>
                </a:solidFill>
              </a:rPr>
              <a:t>FaceBook</a:t>
            </a:r>
            <a:endParaRPr lang="en-US" dirty="0" smtClean="0">
              <a:solidFill>
                <a:schemeClr val="accent1">
                  <a:lumMod val="75000"/>
                </a:schemeClr>
              </a:solidFill>
            </a:endParaRPr>
          </a:p>
          <a:p>
            <a:pPr>
              <a:buNone/>
            </a:pPr>
            <a:r>
              <a:rPr lang="en-US" dirty="0" smtClean="0">
                <a:solidFill>
                  <a:schemeClr val="accent1">
                    <a:lumMod val="75000"/>
                  </a:schemeClr>
                </a:solidFill>
              </a:rPr>
              <a:t>    </a:t>
            </a:r>
            <a:r>
              <a:rPr lang="en-US" sz="2000" dirty="0" smtClean="0"/>
              <a:t>Users and their friendship</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Data sets properties</a:t>
            </a:r>
            <a:endParaRPr lang="en-US" b="1" dirty="0">
              <a:solidFill>
                <a:srgbClr val="00B0F0"/>
              </a:solidFill>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609600" y="2057399"/>
            <a:ext cx="7583400" cy="2617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Compared algorithm</a:t>
            </a:r>
            <a:endParaRPr lang="en-US" b="1" dirty="0">
              <a:solidFill>
                <a:srgbClr val="00B0F0"/>
              </a:solidFill>
            </a:endParaRPr>
          </a:p>
        </p:txBody>
      </p:sp>
      <p:sp>
        <p:nvSpPr>
          <p:cNvPr id="3" name="Content Placeholder 2"/>
          <p:cNvSpPr>
            <a:spLocks noGrp="1"/>
          </p:cNvSpPr>
          <p:nvPr>
            <p:ph sz="quarter" idx="1"/>
          </p:nvPr>
        </p:nvSpPr>
        <p:spPr>
          <a:xfrm>
            <a:off x="457200" y="1600200"/>
            <a:ext cx="7467600" cy="1905000"/>
          </a:xfrm>
        </p:spPr>
        <p:txBody>
          <a:bodyPr>
            <a:normAutofit fontScale="85000" lnSpcReduction="20000"/>
          </a:bodyPr>
          <a:lstStyle/>
          <a:p>
            <a:r>
              <a:rPr lang="en-US" dirty="0" smtClean="0"/>
              <a:t>ETC: ETCA, ETCB, ETCC</a:t>
            </a:r>
          </a:p>
          <a:p>
            <a:r>
              <a:rPr lang="en-US" dirty="0" smtClean="0"/>
              <a:t>RANDOM</a:t>
            </a:r>
          </a:p>
          <a:p>
            <a:r>
              <a:rPr lang="en-US" dirty="0" smtClean="0"/>
              <a:t>TABI: </a:t>
            </a:r>
          </a:p>
          <a:p>
            <a:pPr>
              <a:buNone/>
            </a:pPr>
            <a:r>
              <a:rPr lang="en-US" dirty="0" smtClean="0"/>
              <a:t>   a heuristic algorithm proposed by Tao, et al to solve the participation maximization problem. It only considers people who have participated in the forum.</a:t>
            </a:r>
            <a:endParaRPr lang="en-US" dirty="0"/>
          </a:p>
        </p:txBody>
      </p:sp>
      <p:pic>
        <p:nvPicPr>
          <p:cNvPr id="3076" name="Picture 4"/>
          <p:cNvPicPr>
            <a:picLocks noChangeAspect="1" noChangeArrowheads="1"/>
          </p:cNvPicPr>
          <p:nvPr/>
        </p:nvPicPr>
        <p:blipFill>
          <a:blip r:embed="rId2" cstate="print"/>
          <a:srcRect/>
          <a:stretch>
            <a:fillRect/>
          </a:stretch>
        </p:blipFill>
        <p:spPr bwMode="auto">
          <a:xfrm>
            <a:off x="838200" y="4419600"/>
            <a:ext cx="7229475" cy="714375"/>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1066800" y="3505200"/>
            <a:ext cx="57912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rgbClr val="00B0F0"/>
                </a:solidFill>
              </a:rPr>
              <a:t>Results</a:t>
            </a:r>
            <a:endParaRPr lang="en-US" b="1" dirty="0">
              <a:solidFill>
                <a:srgbClr val="00B0F0"/>
              </a:solidFill>
            </a:endParaRPr>
          </a:p>
        </p:txBody>
      </p:sp>
      <p:sp>
        <p:nvSpPr>
          <p:cNvPr id="5" name="Content Placeholder 4"/>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81000" y="885750"/>
            <a:ext cx="8124825" cy="571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rgbClr val="00B0F0"/>
                </a:solidFill>
              </a:rPr>
              <a:t>Results</a:t>
            </a:r>
            <a:endParaRPr lang="en-US" b="1" dirty="0">
              <a:solidFill>
                <a:srgbClr val="00B0F0"/>
              </a:solidFill>
            </a:endParaRP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457200" y="914400"/>
            <a:ext cx="7467600" cy="2580715"/>
          </a:xfrm>
          <a:prstGeom prst="rect">
            <a:avLst/>
          </a:prstGeom>
          <a:noFill/>
          <a:ln w="9525">
            <a:noFill/>
            <a:miter lim="800000"/>
            <a:headEnd/>
            <a:tailEnd/>
          </a:ln>
        </p:spPr>
      </p:pic>
      <p:sp>
        <p:nvSpPr>
          <p:cNvPr id="4" name="TextBox 3"/>
          <p:cNvSpPr txBox="1"/>
          <p:nvPr/>
        </p:nvSpPr>
        <p:spPr>
          <a:xfrm>
            <a:off x="304800" y="3505200"/>
            <a:ext cx="4495800" cy="2862322"/>
          </a:xfrm>
          <a:prstGeom prst="rect">
            <a:avLst/>
          </a:prstGeom>
          <a:noFill/>
        </p:spPr>
        <p:txBody>
          <a:bodyPr wrap="square" rtlCol="0">
            <a:spAutoFit/>
          </a:bodyPr>
          <a:lstStyle/>
          <a:p>
            <a:pPr marL="342900" indent="-342900">
              <a:buAutoNum type="alphaLcParenBoth"/>
            </a:pPr>
            <a:r>
              <a:rPr lang="en-US" dirty="0" err="1" smtClean="0"/>
              <a:t>Fackbook</a:t>
            </a:r>
            <a:r>
              <a:rPr lang="en-US" dirty="0" smtClean="0"/>
              <a:t> data set has the small average degree of each node, which means the distribution of nodes is scattered. There are more nodes are easy to persuaded into TC. So ETCA performs better.</a:t>
            </a:r>
          </a:p>
          <a:p>
            <a:pPr marL="342900" indent="-342900">
              <a:buAutoNum type="alphaLcParenBoth"/>
            </a:pPr>
            <a:r>
              <a:rPr lang="en-US" dirty="0" smtClean="0"/>
              <a:t> TABI only considers nodes who have connections in TC while the ratio of close friends in the dataset is rather small.</a:t>
            </a:r>
            <a:endParaRPr lang="en-US" dirty="0"/>
          </a:p>
        </p:txBody>
      </p:sp>
      <p:sp>
        <p:nvSpPr>
          <p:cNvPr id="5" name="TextBox 4"/>
          <p:cNvSpPr txBox="1"/>
          <p:nvPr/>
        </p:nvSpPr>
        <p:spPr>
          <a:xfrm>
            <a:off x="5791200" y="3657600"/>
            <a:ext cx="2514600" cy="923330"/>
          </a:xfrm>
          <a:prstGeom prst="rect">
            <a:avLst/>
          </a:prstGeom>
          <a:noFill/>
        </p:spPr>
        <p:txBody>
          <a:bodyPr wrap="square" rtlCol="0">
            <a:spAutoFit/>
          </a:bodyPr>
          <a:lstStyle/>
          <a:p>
            <a:r>
              <a:rPr lang="en-US" dirty="0" smtClean="0"/>
              <a:t>ETCC keep high value in larger range of </a:t>
            </a:r>
            <a:r>
              <a:rPr lang="el-GR" dirty="0" smtClean="0">
                <a:latin typeface="Constantia"/>
              </a:rPr>
              <a:t>λ</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b="1" dirty="0" smtClean="0">
                <a:solidFill>
                  <a:srgbClr val="00B0F0"/>
                </a:solidFill>
              </a:rPr>
              <a:t>Conclusion</a:t>
            </a:r>
            <a:endParaRPr lang="en-US" b="1" dirty="0">
              <a:solidFill>
                <a:srgbClr val="00B0F0"/>
              </a:solidFill>
            </a:endParaRPr>
          </a:p>
        </p:txBody>
      </p:sp>
      <p:sp>
        <p:nvSpPr>
          <p:cNvPr id="3" name="Content Placeholder 2"/>
          <p:cNvSpPr>
            <a:spLocks noGrp="1"/>
          </p:cNvSpPr>
          <p:nvPr>
            <p:ph sz="quarter" idx="1"/>
          </p:nvPr>
        </p:nvSpPr>
        <p:spPr/>
        <p:txBody>
          <a:bodyPr/>
          <a:lstStyle/>
          <a:p>
            <a:r>
              <a:rPr lang="en-US" dirty="0" smtClean="0"/>
              <a:t>Problem definition: community expansion</a:t>
            </a:r>
          </a:p>
          <a:p>
            <a:r>
              <a:rPr lang="en-US" dirty="0" smtClean="0"/>
              <a:t>Three models: Adopter, Benefit, Combine</a:t>
            </a:r>
          </a:p>
          <a:p>
            <a:r>
              <a:rPr lang="en-US" dirty="0" smtClean="0"/>
              <a:t>Heuristic Algorithm: ETC</a:t>
            </a:r>
          </a:p>
          <a:p>
            <a:r>
              <a:rPr lang="en-US" dirty="0" smtClean="0"/>
              <a:t>Experiments:</a:t>
            </a:r>
          </a:p>
          <a:p>
            <a:pPr>
              <a:buFont typeface="Wingdings" pitchFamily="2" charset="2"/>
              <a:buChar char="Ø"/>
            </a:pPr>
            <a:r>
              <a:rPr lang="en-US" sz="2000" dirty="0" smtClean="0"/>
              <a:t>ETC performs better than TABI, RANDOM on attracting new members.</a:t>
            </a:r>
          </a:p>
          <a:p>
            <a:pPr>
              <a:buFont typeface="Wingdings" pitchFamily="2" charset="2"/>
              <a:buChar char="Ø"/>
            </a:pPr>
            <a:r>
              <a:rPr lang="en-US" sz="2000" dirty="0" smtClean="0"/>
              <a:t>ETC has the high efficiency.</a:t>
            </a:r>
          </a:p>
          <a:p>
            <a:pPr>
              <a:buFont typeface="Wingdings" pitchFamily="2" charset="2"/>
              <a:buChar char="Ø"/>
            </a:pPr>
            <a:r>
              <a:rPr lang="en-US" sz="2000" dirty="0" smtClean="0"/>
              <a:t>ETC stay stable with parameter </a:t>
            </a:r>
            <a:r>
              <a:rPr lang="el-GR" sz="2000" dirty="0" smtClean="0">
                <a:latin typeface="Constantia"/>
              </a:rPr>
              <a:t>λ</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6600" dirty="0" smtClean="0">
                <a:solidFill>
                  <a:srgbClr val="00B0F0"/>
                </a:solidFill>
              </a:rPr>
              <a:t>Thank you!</a:t>
            </a:r>
            <a:endParaRPr lang="en-US" sz="6600"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smtClean="0">
                <a:solidFill>
                  <a:srgbClr val="00B0F0"/>
                </a:solidFill>
              </a:rPr>
              <a:t>Problem Motivation</a:t>
            </a:r>
            <a:endParaRPr lang="en-US" b="1" dirty="0">
              <a:solidFill>
                <a:srgbClr val="00B0F0"/>
              </a:solidFill>
            </a:endParaRPr>
          </a:p>
        </p:txBody>
      </p:sp>
      <p:sp>
        <p:nvSpPr>
          <p:cNvPr id="3" name="Content Placeholder 2"/>
          <p:cNvSpPr>
            <a:spLocks noGrp="1"/>
          </p:cNvSpPr>
          <p:nvPr>
            <p:ph sz="quarter" idx="1"/>
          </p:nvPr>
        </p:nvSpPr>
        <p:spPr>
          <a:xfrm>
            <a:off x="457200" y="1143000"/>
            <a:ext cx="7467600" cy="5330952"/>
          </a:xfrm>
        </p:spPr>
        <p:txBody>
          <a:bodyPr/>
          <a:lstStyle/>
          <a:p>
            <a:r>
              <a:rPr lang="en-US" dirty="0" smtClean="0"/>
              <a:t>For the organizers of communities, enlarge the size of community can bring more </a:t>
            </a:r>
            <a:r>
              <a:rPr lang="en-US" dirty="0" smtClean="0">
                <a:solidFill>
                  <a:srgbClr val="0070C0"/>
                </a:solidFill>
              </a:rPr>
              <a:t>benefit</a:t>
            </a:r>
            <a:r>
              <a:rPr lang="en-US" dirty="0" smtClean="0"/>
              <a:t> and improve the </a:t>
            </a:r>
            <a:r>
              <a:rPr lang="en-US" dirty="0" smtClean="0">
                <a:solidFill>
                  <a:srgbClr val="0070C0"/>
                </a:solidFill>
              </a:rPr>
              <a:t>fame</a:t>
            </a:r>
            <a:r>
              <a:rPr lang="en-US" dirty="0" smtClean="0"/>
              <a:t> of community. </a:t>
            </a:r>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314575"/>
            <a:ext cx="57150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37" y="2703394"/>
            <a:ext cx="5181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53000" y="228600"/>
            <a:ext cx="3810000" cy="830997"/>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Communities need to be  expended!</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119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Application 1</a:t>
            </a:r>
            <a:endParaRPr lang="en-US" b="1" dirty="0">
              <a:solidFill>
                <a:srgbClr val="00B0F0"/>
              </a:solidFill>
            </a:endParaRPr>
          </a:p>
        </p:txBody>
      </p:sp>
      <p:sp>
        <p:nvSpPr>
          <p:cNvPr id="3" name="Content Placeholder 2"/>
          <p:cNvSpPr>
            <a:spLocks noGrp="1"/>
          </p:cNvSpPr>
          <p:nvPr>
            <p:ph sz="quarter" idx="1"/>
          </p:nvPr>
        </p:nvSpPr>
        <p:spPr>
          <a:xfrm>
            <a:off x="228600" y="2667000"/>
            <a:ext cx="4419600" cy="2971800"/>
          </a:xfrm>
        </p:spPr>
        <p:txBody>
          <a:bodyPr>
            <a:normAutofit/>
          </a:bodyPr>
          <a:lstStyle/>
          <a:p>
            <a:r>
              <a:rPr lang="en-US" sz="2800" dirty="0" smtClean="0">
                <a:solidFill>
                  <a:schemeClr val="accent1"/>
                </a:solidFill>
              </a:rPr>
              <a:t>Broaden Sales Horizons</a:t>
            </a:r>
          </a:p>
          <a:p>
            <a:pPr>
              <a:buFont typeface="Wingdings" pitchFamily="2" charset="2"/>
              <a:buChar char="Ø"/>
            </a:pPr>
            <a:r>
              <a:rPr lang="en-US" dirty="0" smtClean="0"/>
              <a:t>How to find potential customers.</a:t>
            </a:r>
          </a:p>
          <a:p>
            <a:pPr>
              <a:buFont typeface="Wingdings" pitchFamily="2" charset="2"/>
              <a:buChar char="Ø"/>
            </a:pPr>
            <a:r>
              <a:rPr lang="en-US" dirty="0" smtClean="0"/>
              <a:t>Analyzes how existing customers organized</a:t>
            </a:r>
          </a:p>
          <a:p>
            <a:pPr>
              <a:buFont typeface="Wingdings" pitchFamily="2" charset="2"/>
              <a:buChar char="Ø"/>
            </a:pPr>
            <a:r>
              <a:rPr lang="en-US" dirty="0" smtClean="0"/>
              <a:t>Provide strategies</a:t>
            </a:r>
            <a:endParaRPr lang="en-US" dirty="0"/>
          </a:p>
        </p:txBody>
      </p:sp>
      <p:pic>
        <p:nvPicPr>
          <p:cNvPr id="1026" name="Picture 2" descr="http://3.bp.blogspot.com/-RgDtcZfcSJs/T5KF0zoMpoI/AAAAAAAAAGE/Qj4Ii4P5kkU/s1600/Small+Business+2012.jpg"/>
          <p:cNvPicPr>
            <a:picLocks noChangeAspect="1" noChangeArrowheads="1"/>
          </p:cNvPicPr>
          <p:nvPr/>
        </p:nvPicPr>
        <p:blipFill>
          <a:blip r:embed="rId2" cstate="print"/>
          <a:srcRect/>
          <a:stretch>
            <a:fillRect/>
          </a:stretch>
        </p:blipFill>
        <p:spPr bwMode="auto">
          <a:xfrm>
            <a:off x="4648200" y="1143000"/>
            <a:ext cx="3733800" cy="2743199"/>
          </a:xfrm>
          <a:prstGeom prst="rect">
            <a:avLst/>
          </a:prstGeom>
          <a:noFill/>
        </p:spPr>
      </p:pic>
      <p:sp>
        <p:nvSpPr>
          <p:cNvPr id="5" name="TextBox 4"/>
          <p:cNvSpPr txBox="1"/>
          <p:nvPr/>
        </p:nvSpPr>
        <p:spPr>
          <a:xfrm>
            <a:off x="381000" y="6324600"/>
            <a:ext cx="7391400" cy="246221"/>
          </a:xfrm>
          <a:prstGeom prst="rect">
            <a:avLst/>
          </a:prstGeom>
          <a:noFill/>
        </p:spPr>
        <p:txBody>
          <a:bodyPr wrap="square" rtlCol="0">
            <a:spAutoFit/>
          </a:bodyPr>
          <a:lstStyle/>
          <a:p>
            <a:r>
              <a:rPr lang="en-US" sz="1000" dirty="0" smtClean="0"/>
              <a:t>http://xiaogangzhu.blogspot.com/2012/04/small-business-trends-in-2012.html</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Application 2</a:t>
            </a:r>
            <a:endParaRPr lang="en-US" b="1" dirty="0">
              <a:solidFill>
                <a:srgbClr val="00B0F0"/>
              </a:solidFill>
            </a:endParaRPr>
          </a:p>
        </p:txBody>
      </p:sp>
      <p:sp>
        <p:nvSpPr>
          <p:cNvPr id="3" name="Content Placeholder 2"/>
          <p:cNvSpPr>
            <a:spLocks noGrp="1"/>
          </p:cNvSpPr>
          <p:nvPr>
            <p:ph sz="quarter" idx="1"/>
          </p:nvPr>
        </p:nvSpPr>
        <p:spPr>
          <a:xfrm>
            <a:off x="381000" y="2362200"/>
            <a:ext cx="4419600" cy="2895600"/>
          </a:xfrm>
        </p:spPr>
        <p:txBody>
          <a:bodyPr/>
          <a:lstStyle/>
          <a:p>
            <a:r>
              <a:rPr lang="en-US" dirty="0" smtClean="0">
                <a:solidFill>
                  <a:schemeClr val="accent1"/>
                </a:solidFill>
              </a:rPr>
              <a:t>Political Campaign</a:t>
            </a:r>
          </a:p>
          <a:p>
            <a:pPr>
              <a:buFont typeface="Wingdings" pitchFamily="2" charset="2"/>
              <a:buChar char="Ø"/>
            </a:pPr>
            <a:r>
              <a:rPr lang="en-US" sz="2000" dirty="0" smtClean="0"/>
              <a:t>Spread influence towards decision making process</a:t>
            </a:r>
          </a:p>
          <a:p>
            <a:pPr>
              <a:buFont typeface="Wingdings" pitchFamily="2" charset="2"/>
              <a:buChar char="Ø"/>
            </a:pPr>
            <a:r>
              <a:rPr lang="en-US" sz="2000" dirty="0" smtClean="0"/>
              <a:t>Offering insight in choices during campaign activities</a:t>
            </a:r>
            <a:endParaRPr lang="en-US" sz="2000" dirty="0"/>
          </a:p>
        </p:txBody>
      </p:sp>
      <p:pic>
        <p:nvPicPr>
          <p:cNvPr id="44036" name="Picture 4" descr="http://media2.abcactionnews.com/photo/2012/09/24/President_Obama_Mitt_Romney_Florida_2_20120924091141_320_240.PNG"/>
          <p:cNvPicPr>
            <a:picLocks noChangeAspect="1" noChangeArrowheads="1"/>
          </p:cNvPicPr>
          <p:nvPr/>
        </p:nvPicPr>
        <p:blipFill>
          <a:blip r:embed="rId2" cstate="print"/>
          <a:srcRect/>
          <a:stretch>
            <a:fillRect/>
          </a:stretch>
        </p:blipFill>
        <p:spPr bwMode="auto">
          <a:xfrm>
            <a:off x="4876800" y="609600"/>
            <a:ext cx="3048000" cy="2286001"/>
          </a:xfrm>
          <a:prstGeom prst="rect">
            <a:avLst/>
          </a:prstGeom>
          <a:noFill/>
        </p:spPr>
      </p:pic>
      <p:sp>
        <p:nvSpPr>
          <p:cNvPr id="6" name="TextBox 5"/>
          <p:cNvSpPr txBox="1"/>
          <p:nvPr/>
        </p:nvSpPr>
        <p:spPr>
          <a:xfrm>
            <a:off x="533400" y="6096000"/>
            <a:ext cx="7315200" cy="769441"/>
          </a:xfrm>
          <a:prstGeom prst="rect">
            <a:avLst/>
          </a:prstGeom>
          <a:noFill/>
        </p:spPr>
        <p:txBody>
          <a:bodyPr wrap="square" rtlCol="0">
            <a:spAutoFit/>
          </a:bodyPr>
          <a:lstStyle/>
          <a:p>
            <a:r>
              <a:rPr lang="en-US" sz="1100" dirty="0" smtClean="0"/>
              <a:t>1: </a:t>
            </a:r>
            <a:r>
              <a:rPr lang="en-US" sz="1100" dirty="0" smtClean="0">
                <a:hlinkClick r:id="rId3"/>
              </a:rPr>
              <a:t>http://www.abcactionnews.com/dpp/news/region_tampa/superstorm-freezes-political-campaigning</a:t>
            </a:r>
            <a:endParaRPr lang="en-US" sz="1100" dirty="0" smtClean="0"/>
          </a:p>
          <a:p>
            <a:r>
              <a:rPr lang="en-US" sz="1100" dirty="0" smtClean="0"/>
              <a:t>2: </a:t>
            </a:r>
            <a:r>
              <a:rPr lang="en-US" sz="1100" dirty="0" smtClean="0">
                <a:hlinkClick r:id="rId4"/>
              </a:rPr>
              <a:t>http://www.politicspa.com/election-results-morning-buzz/44128/</a:t>
            </a:r>
            <a:endParaRPr lang="en-US" sz="1100" dirty="0" smtClean="0"/>
          </a:p>
          <a:p>
            <a:endParaRPr lang="en-US" sz="1100" dirty="0" smtClean="0"/>
          </a:p>
          <a:p>
            <a:endParaRPr lang="en-US" sz="1100" dirty="0" smtClean="0"/>
          </a:p>
        </p:txBody>
      </p:sp>
      <p:sp>
        <p:nvSpPr>
          <p:cNvPr id="7" name="TextBox 6"/>
          <p:cNvSpPr txBox="1"/>
          <p:nvPr/>
        </p:nvSpPr>
        <p:spPr>
          <a:xfrm>
            <a:off x="7848600" y="304800"/>
            <a:ext cx="533400" cy="246221"/>
          </a:xfrm>
          <a:prstGeom prst="rect">
            <a:avLst/>
          </a:prstGeom>
          <a:noFill/>
        </p:spPr>
        <p:txBody>
          <a:bodyPr wrap="square" rtlCol="0">
            <a:spAutoFit/>
          </a:bodyPr>
          <a:lstStyle/>
          <a:p>
            <a:r>
              <a:rPr lang="en-US" sz="1000" dirty="0" smtClean="0"/>
              <a:t>1</a:t>
            </a:r>
            <a:endParaRPr lang="en-US" sz="1000" dirty="0"/>
          </a:p>
        </p:txBody>
      </p:sp>
      <p:pic>
        <p:nvPicPr>
          <p:cNvPr id="44038" name="Picture 6" descr="http://www.politicspa.com/wp-content/uploads/2012/11/2012-Prez-results-CNN.png"/>
          <p:cNvPicPr>
            <a:picLocks noChangeAspect="1" noChangeArrowheads="1"/>
          </p:cNvPicPr>
          <p:nvPr/>
        </p:nvPicPr>
        <p:blipFill>
          <a:blip r:embed="rId5" cstate="print"/>
          <a:srcRect/>
          <a:stretch>
            <a:fillRect/>
          </a:stretch>
        </p:blipFill>
        <p:spPr bwMode="auto">
          <a:xfrm>
            <a:off x="4648200" y="3200400"/>
            <a:ext cx="3962814" cy="2362200"/>
          </a:xfrm>
          <a:prstGeom prst="rect">
            <a:avLst/>
          </a:prstGeom>
          <a:noFill/>
        </p:spPr>
      </p:pic>
      <p:sp>
        <p:nvSpPr>
          <p:cNvPr id="9" name="TextBox 8"/>
          <p:cNvSpPr txBox="1"/>
          <p:nvPr/>
        </p:nvSpPr>
        <p:spPr>
          <a:xfrm>
            <a:off x="8458200" y="3048000"/>
            <a:ext cx="304800" cy="246221"/>
          </a:xfrm>
          <a:prstGeom prst="rect">
            <a:avLst/>
          </a:prstGeom>
          <a:noFill/>
        </p:spPr>
        <p:txBody>
          <a:bodyPr wrap="square" rtlCol="0">
            <a:spAutoFit/>
          </a:bodyPr>
          <a:lstStyle/>
          <a:p>
            <a:r>
              <a:rPr lang="en-US" sz="1000" dirty="0" smtClean="0"/>
              <a:t>2</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Application 3</a:t>
            </a:r>
            <a:endParaRPr lang="en-US" b="1" dirty="0">
              <a:solidFill>
                <a:srgbClr val="00B0F0"/>
              </a:solidFill>
            </a:endParaRPr>
          </a:p>
        </p:txBody>
      </p:sp>
      <p:sp>
        <p:nvSpPr>
          <p:cNvPr id="3" name="Content Placeholder 2"/>
          <p:cNvSpPr>
            <a:spLocks noGrp="1"/>
          </p:cNvSpPr>
          <p:nvPr>
            <p:ph sz="quarter" idx="1"/>
          </p:nvPr>
        </p:nvSpPr>
        <p:spPr>
          <a:xfrm>
            <a:off x="762000" y="3276600"/>
            <a:ext cx="5257800" cy="2286000"/>
          </a:xfrm>
        </p:spPr>
        <p:txBody>
          <a:bodyPr>
            <a:normAutofit fontScale="92500"/>
          </a:bodyPr>
          <a:lstStyle/>
          <a:p>
            <a:r>
              <a:rPr lang="en-US" sz="2800" dirty="0" smtClean="0">
                <a:solidFill>
                  <a:schemeClr val="accent1"/>
                </a:solidFill>
              </a:rPr>
              <a:t>Boost Exhibition Participation</a:t>
            </a:r>
          </a:p>
          <a:p>
            <a:pPr>
              <a:buFont typeface="Wingdings" pitchFamily="2" charset="2"/>
              <a:buChar char="Ø"/>
            </a:pPr>
            <a:r>
              <a:rPr lang="en-US" dirty="0" smtClean="0"/>
              <a:t>Choosing excellent exhibit display participators</a:t>
            </a:r>
          </a:p>
          <a:p>
            <a:pPr>
              <a:buFont typeface="Wingdings" pitchFamily="2" charset="2"/>
              <a:buChar char="Ø"/>
            </a:pPr>
            <a:r>
              <a:rPr lang="en-US" dirty="0" smtClean="0"/>
              <a:t>Larger size and higher level</a:t>
            </a:r>
          </a:p>
          <a:p>
            <a:pPr>
              <a:buFont typeface="Wingdings" pitchFamily="2" charset="2"/>
              <a:buChar char="Ø"/>
            </a:pPr>
            <a:r>
              <a:rPr lang="en-US" dirty="0" smtClean="0"/>
              <a:t>Budgetary requirement</a:t>
            </a:r>
            <a:endParaRPr lang="en-US" dirty="0"/>
          </a:p>
        </p:txBody>
      </p:sp>
      <p:pic>
        <p:nvPicPr>
          <p:cNvPr id="45058" name="Picture 2" descr="http://www.environment.go.ke/wp-content/uploads/2011/04/The-two-Assistant-ministers-at-an-Exhibition-stand-on-right-is-Deputy-Director-NemaPublic-ParticipationBetty-Nzioka.jpg"/>
          <p:cNvPicPr>
            <a:picLocks noChangeAspect="1" noChangeArrowheads="1"/>
          </p:cNvPicPr>
          <p:nvPr/>
        </p:nvPicPr>
        <p:blipFill>
          <a:blip r:embed="rId2" cstate="print"/>
          <a:srcRect/>
          <a:stretch>
            <a:fillRect/>
          </a:stretch>
        </p:blipFill>
        <p:spPr bwMode="auto">
          <a:xfrm>
            <a:off x="4648200" y="838200"/>
            <a:ext cx="3048000" cy="2286000"/>
          </a:xfrm>
          <a:prstGeom prst="rect">
            <a:avLst/>
          </a:prstGeom>
          <a:noFill/>
        </p:spPr>
      </p:pic>
      <p:sp>
        <p:nvSpPr>
          <p:cNvPr id="5" name="TextBox 4"/>
          <p:cNvSpPr txBox="1"/>
          <p:nvPr/>
        </p:nvSpPr>
        <p:spPr>
          <a:xfrm>
            <a:off x="609600" y="6248400"/>
            <a:ext cx="7620000" cy="246221"/>
          </a:xfrm>
          <a:prstGeom prst="rect">
            <a:avLst/>
          </a:prstGeom>
          <a:noFill/>
        </p:spPr>
        <p:txBody>
          <a:bodyPr wrap="square" rtlCol="0">
            <a:spAutoFit/>
          </a:bodyPr>
          <a:lstStyle/>
          <a:p>
            <a:r>
              <a:rPr lang="en-US" sz="1000" dirty="0" smtClean="0"/>
              <a:t>1: http://www.environment.go.ke/image-gallery/april-2011/images-of-go-green-expo-at-kicc-eco-village-discussions-april-2011</a:t>
            </a:r>
            <a:endParaRPr lang="en-US" sz="1000" dirty="0"/>
          </a:p>
        </p:txBody>
      </p:sp>
      <p:sp>
        <p:nvSpPr>
          <p:cNvPr id="6" name="TextBox 5"/>
          <p:cNvSpPr txBox="1"/>
          <p:nvPr/>
        </p:nvSpPr>
        <p:spPr>
          <a:xfrm>
            <a:off x="7772400" y="685800"/>
            <a:ext cx="228600" cy="246221"/>
          </a:xfrm>
          <a:prstGeom prst="rect">
            <a:avLst/>
          </a:prstGeom>
          <a:noFill/>
        </p:spPr>
        <p:txBody>
          <a:bodyPr wrap="square" rtlCol="0">
            <a:spAutoFit/>
          </a:bodyPr>
          <a:lstStyle/>
          <a:p>
            <a:r>
              <a:rPr lang="en-US" sz="1000" dirty="0" smtClean="0"/>
              <a:t>1</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Problem Illustration</a:t>
            </a:r>
            <a:endParaRPr lang="en-US" b="1" dirty="0">
              <a:solidFill>
                <a:srgbClr val="00B0F0"/>
              </a:solidFill>
            </a:endParaRPr>
          </a:p>
        </p:txBody>
      </p:sp>
      <p:sp>
        <p:nvSpPr>
          <p:cNvPr id="3" name="Content Placeholder 2"/>
          <p:cNvSpPr>
            <a:spLocks noGrp="1"/>
          </p:cNvSpPr>
          <p:nvPr>
            <p:ph sz="quarter" idx="1"/>
          </p:nvPr>
        </p:nvSpPr>
        <p:spPr/>
        <p:txBody>
          <a:bodyPr/>
          <a:lstStyle/>
          <a:p>
            <a:r>
              <a:rPr lang="en-US" dirty="0" smtClean="0"/>
              <a:t>To attract new members</a:t>
            </a:r>
          </a:p>
          <a:p>
            <a:r>
              <a:rPr lang="en-US" dirty="0" smtClean="0"/>
              <a:t>Arrangements in promotional</a:t>
            </a:r>
          </a:p>
          <a:p>
            <a:pPr marL="0" indent="0">
              <a:buNone/>
            </a:pPr>
            <a:r>
              <a:rPr lang="en-US" dirty="0"/>
              <a:t> </a:t>
            </a:r>
            <a:r>
              <a:rPr lang="en-US" dirty="0" smtClean="0"/>
              <a:t>  activities– </a:t>
            </a:r>
            <a:r>
              <a:rPr lang="en-US" dirty="0" smtClean="0">
                <a:solidFill>
                  <a:srgbClr val="0070C0"/>
                </a:solidFill>
              </a:rPr>
              <a:t>Salesmen</a:t>
            </a:r>
            <a:r>
              <a:rPr lang="en-US" dirty="0" smtClean="0"/>
              <a:t>, </a:t>
            </a:r>
            <a:r>
              <a:rPr lang="en-US" dirty="0" smtClean="0">
                <a:solidFill>
                  <a:srgbClr val="0070C0"/>
                </a:solidFill>
              </a:rPr>
              <a:t>Cost</a:t>
            </a:r>
          </a:p>
          <a:p>
            <a:r>
              <a:rPr lang="en-US" dirty="0" smtClean="0"/>
              <a:t>Key problem: Who should be </a:t>
            </a:r>
          </a:p>
          <a:p>
            <a:pPr marL="0" indent="0">
              <a:buNone/>
            </a:pPr>
            <a:r>
              <a:rPr lang="en-US" dirty="0" smtClean="0"/>
              <a:t>    the </a:t>
            </a:r>
            <a:r>
              <a:rPr lang="en-US" dirty="0" smtClean="0">
                <a:solidFill>
                  <a:srgbClr val="FF0000"/>
                </a:solidFill>
              </a:rPr>
              <a:t>valuable</a:t>
            </a:r>
            <a:r>
              <a:rPr lang="en-US" dirty="0" smtClean="0"/>
              <a:t> potential customer to be served the           	promotional activity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453333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326107"/>
            <a:ext cx="22098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descr="http://i3.squidoocdn.com/resize/squidoo_images/-1/lens2352805_1235707577money.gif"/>
          <p:cNvPicPr>
            <a:picLocks noChangeAspect="1" noChangeArrowheads="1"/>
          </p:cNvPicPr>
          <p:nvPr/>
        </p:nvPicPr>
        <p:blipFill>
          <a:blip r:embed="rId4" cstate="print"/>
          <a:srcRect/>
          <a:stretch>
            <a:fillRect/>
          </a:stretch>
        </p:blipFill>
        <p:spPr bwMode="auto">
          <a:xfrm>
            <a:off x="5257800" y="4799457"/>
            <a:ext cx="1828800" cy="1441094"/>
          </a:xfrm>
          <a:prstGeom prst="rect">
            <a:avLst/>
          </a:prstGeom>
          <a:noFill/>
        </p:spPr>
      </p:pic>
    </p:spTree>
    <p:extLst>
      <p:ext uri="{BB962C8B-B14F-4D97-AF65-F5344CB8AC3E}">
        <p14:creationId xmlns:p14="http://schemas.microsoft.com/office/powerpoint/2010/main" val="356457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6626"/>
                                        </p:tgtEl>
                                        <p:attrNameLst>
                                          <p:attrName>style.visibility</p:attrName>
                                        </p:attrNameLst>
                                      </p:cBhvr>
                                      <p:to>
                                        <p:strVal val="visible"/>
                                      </p:to>
                                    </p:set>
                                    <p:animEffect transition="in" filter="blinds(horizontal)">
                                      <p:cBhvr>
                                        <p:cTn id="25"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solidFill>
                  <a:srgbClr val="00B0F0"/>
                </a:solidFill>
              </a:rPr>
              <a:t>Definition</a:t>
            </a:r>
            <a:endParaRPr lang="en-US" b="1" dirty="0">
              <a:solidFill>
                <a:srgbClr val="00B0F0"/>
              </a:solidFill>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457200" y="1066800"/>
            <a:ext cx="7467600" cy="5407152"/>
          </a:xfrm>
          <a:blipFill rotWithShape="1">
            <a:blip r:embed="rId2" cstate="print"/>
            <a:stretch>
              <a:fillRect l="-1224" t="-1578"/>
            </a:stretch>
          </a:blipFill>
        </p:spPr>
        <p:txBody>
          <a:bodyPr/>
          <a:lstStyle/>
          <a:p>
            <a:pPr>
              <a:buNone/>
            </a:pPr>
            <a:endParaRPr lang="en-US" dirty="0">
              <a:noFill/>
            </a:endParaRPr>
          </a:p>
        </p:txBody>
      </p:sp>
    </p:spTree>
    <p:extLst>
      <p:ext uri="{BB962C8B-B14F-4D97-AF65-F5344CB8AC3E}">
        <p14:creationId xmlns:p14="http://schemas.microsoft.com/office/powerpoint/2010/main" val="2582349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1788</TotalTime>
  <Words>1086</Words>
  <Application>Microsoft Office PowerPoint</Application>
  <PresentationFormat>On-screen Show (4:3)</PresentationFormat>
  <Paragraphs>206</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Oriel</vt:lpstr>
      <vt:lpstr>Equation</vt:lpstr>
      <vt:lpstr>Community expansion in social networks</vt:lpstr>
      <vt:lpstr>PowerPoint Presentation</vt:lpstr>
      <vt:lpstr>Problem Motivation</vt:lpstr>
      <vt:lpstr>Problem Motivation</vt:lpstr>
      <vt:lpstr>Application 1</vt:lpstr>
      <vt:lpstr>Application 2</vt:lpstr>
      <vt:lpstr>Application 3</vt:lpstr>
      <vt:lpstr>Problem Illustration</vt:lpstr>
      <vt:lpstr>Definition</vt:lpstr>
      <vt:lpstr>PowerPoint Presentation</vt:lpstr>
      <vt:lpstr>Definition</vt:lpstr>
      <vt:lpstr>Problem Formulation</vt:lpstr>
      <vt:lpstr>Community Expansion problem</vt:lpstr>
      <vt:lpstr>Assumptions</vt:lpstr>
      <vt:lpstr>Comparison with Influence Maximization problem</vt:lpstr>
      <vt:lpstr>Models</vt:lpstr>
      <vt:lpstr>Models</vt:lpstr>
      <vt:lpstr>Adopter Model</vt:lpstr>
      <vt:lpstr>Adopter Model</vt:lpstr>
      <vt:lpstr>Adopter Model</vt:lpstr>
      <vt:lpstr>Benefit Model</vt:lpstr>
      <vt:lpstr>Benefit Model</vt:lpstr>
      <vt:lpstr>Combine model</vt:lpstr>
      <vt:lpstr>Algorithm(ETC) </vt:lpstr>
      <vt:lpstr>Compute Score</vt:lpstr>
      <vt:lpstr>Finding Mark Customer set(MC)</vt:lpstr>
      <vt:lpstr>Sigmoid function</vt:lpstr>
      <vt:lpstr>Update graph structure</vt:lpstr>
      <vt:lpstr>Automatically Customer</vt:lpstr>
      <vt:lpstr>Experiment</vt:lpstr>
      <vt:lpstr>Data sets properties</vt:lpstr>
      <vt:lpstr>Compared algorithm</vt:lpstr>
      <vt:lpstr>Results</vt:lpstr>
      <vt:lpstr>Results</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expansion in social networks</dc:title>
  <dc:creator/>
  <cp:lastModifiedBy>sophia</cp:lastModifiedBy>
  <cp:revision>142</cp:revision>
  <dcterms:created xsi:type="dcterms:W3CDTF">2006-08-16T00:00:00Z</dcterms:created>
  <dcterms:modified xsi:type="dcterms:W3CDTF">2013-01-13T05:30:03Z</dcterms:modified>
</cp:coreProperties>
</file>